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78" r:id="rId3"/>
    <p:sldId id="277" r:id="rId4"/>
    <p:sldId id="283" r:id="rId5"/>
    <p:sldId id="285" r:id="rId6"/>
    <p:sldId id="282" r:id="rId7"/>
    <p:sldId id="286" r:id="rId8"/>
    <p:sldId id="287" r:id="rId9"/>
    <p:sldId id="281" r:id="rId10"/>
    <p:sldId id="288" r:id="rId11"/>
    <p:sldId id="292" r:id="rId12"/>
    <p:sldId id="290" r:id="rId13"/>
    <p:sldId id="291" r:id="rId14"/>
    <p:sldId id="289" r:id="rId15"/>
    <p:sldId id="293" r:id="rId16"/>
    <p:sldId id="294" r:id="rId17"/>
  </p:sldIdLst>
  <p:sldSz cx="18288000" cy="10287000"/>
  <p:notesSz cx="6858000" cy="9144000"/>
  <p:embeddedFontLs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Bold" pitchFamily="2" charset="77"/>
      <p:regular r:id="rId22"/>
      <p:bold r:id="rId23"/>
    </p:embeddedFont>
    <p:embeddedFont>
      <p:font typeface="Poppins Medium" panose="020B060402020202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FB0"/>
    <a:srgbClr val="26C09F"/>
    <a:srgbClr val="011C4B"/>
    <a:srgbClr val="26BE9D"/>
    <a:srgbClr val="000000"/>
    <a:srgbClr val="01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3" autoAdjust="0"/>
    <p:restoredTop sz="94579" autoAdjust="0"/>
  </p:normalViewPr>
  <p:slideViewPr>
    <p:cSldViewPr>
      <p:cViewPr varScale="1">
        <p:scale>
          <a:sx n="36" d="100"/>
          <a:sy n="36" d="100"/>
        </p:scale>
        <p:origin x="280" y="1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1C4B">
                <a:lumMod val="87883"/>
                <a:lumOff val="12117"/>
              </a:srgbClr>
            </a:gs>
            <a:gs pos="100000">
              <a:schemeClr val="accent1">
                <a:lumMod val="89000"/>
              </a:schemeClr>
            </a:gs>
            <a:gs pos="46000">
              <a:srgbClr val="0F2D5D"/>
            </a:gs>
            <a:gs pos="75000">
              <a:schemeClr val="accent1">
                <a:lumMod val="75000"/>
              </a:schemeClr>
            </a:gs>
            <a:gs pos="100000">
              <a:schemeClr val="accent1">
                <a:lumMod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brian@ivalt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1F6B-37BC-148F-07F2-81A5749C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">
            <a:extLst>
              <a:ext uri="{FF2B5EF4-FFF2-40B4-BE49-F238E27FC236}">
                <a16:creationId xmlns:a16="http://schemas.microsoft.com/office/drawing/2014/main" id="{E952F4C5-8CDF-D0FF-32B8-7B5BC6C2E1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2551" b="-233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6">
            <a:extLst>
              <a:ext uri="{FF2B5EF4-FFF2-40B4-BE49-F238E27FC236}">
                <a16:creationId xmlns:a16="http://schemas.microsoft.com/office/drawing/2014/main" id="{6C760EBC-6C91-52B9-1AAB-7FAE9F38D8CB}"/>
              </a:ext>
            </a:extLst>
          </p:cNvPr>
          <p:cNvGrpSpPr/>
          <p:nvPr/>
        </p:nvGrpSpPr>
        <p:grpSpPr>
          <a:xfrm>
            <a:off x="2052118" y="8094006"/>
            <a:ext cx="5425525" cy="2021682"/>
            <a:chOff x="60933" y="60933"/>
            <a:chExt cx="7145763" cy="2482109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75B10B1-8F30-FC5F-1396-C5A2B9974B21}"/>
                </a:ext>
              </a:extLst>
            </p:cNvPr>
            <p:cNvSpPr/>
            <p:nvPr/>
          </p:nvSpPr>
          <p:spPr>
            <a:xfrm>
              <a:off x="-60933" y="-60933"/>
              <a:ext cx="7267629" cy="2603976"/>
            </a:xfrm>
            <a:custGeom>
              <a:avLst/>
              <a:gdLst/>
              <a:ahLst/>
              <a:cxnLst/>
              <a:rect l="l" t="t" r="r" b="b"/>
              <a:pathLst>
                <a:path w="7267629" h="2603976">
                  <a:moveTo>
                    <a:pt x="0" y="0"/>
                  </a:moveTo>
                  <a:lnTo>
                    <a:pt x="7267629" y="0"/>
                  </a:lnTo>
                  <a:lnTo>
                    <a:pt x="7267629" y="2603975"/>
                  </a:lnTo>
                  <a:lnTo>
                    <a:pt x="0" y="2603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b="1">
                <a:solidFill>
                  <a:srgbClr val="39CFB0"/>
                </a:solidFill>
              </a:endParaRPr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7366B979-2573-0E08-CE02-C92DA07B5504}"/>
                </a:ext>
              </a:extLst>
            </p:cNvPr>
            <p:cNvSpPr txBox="1"/>
            <p:nvPr/>
          </p:nvSpPr>
          <p:spPr>
            <a:xfrm>
              <a:off x="60933" y="22833"/>
              <a:ext cx="7145763" cy="25202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l">
                <a:lnSpc>
                  <a:spcPts val="3479"/>
                </a:lnSpc>
              </a:pPr>
              <a:r>
                <a:rPr lang="en-US" sz="2852" b="1" i="1" u="none" strike="noStrike" dirty="0">
                  <a:solidFill>
                    <a:srgbClr val="39CFB0"/>
                  </a:solidFill>
                  <a:latin typeface="Poppins"/>
                  <a:ea typeface="Poppins"/>
                  <a:cs typeface="Poppins"/>
                  <a:sym typeface="Poppins"/>
                </a:rPr>
                <a:t>7 Patents Granted</a:t>
              </a:r>
            </a:p>
            <a:p>
              <a:pPr marL="0" lvl="0" indent="0" algn="l">
                <a:lnSpc>
                  <a:spcPts val="3479"/>
                </a:lnSpc>
              </a:pPr>
              <a:r>
                <a:rPr lang="en-US" sz="2852" b="1" i="1" u="none" strike="noStrike" dirty="0">
                  <a:solidFill>
                    <a:srgbClr val="39CFB0"/>
                  </a:solidFill>
                  <a:latin typeface="Poppins"/>
                  <a:ea typeface="Poppins"/>
                  <a:cs typeface="Poppins"/>
                  <a:sym typeface="Poppins"/>
                </a:rPr>
                <a:t>10+ Patents Pending</a:t>
              </a:r>
            </a:p>
            <a:p>
              <a:pPr marL="0" lvl="0" indent="0" algn="l">
                <a:lnSpc>
                  <a:spcPts val="3479"/>
                </a:lnSpc>
              </a:pPr>
              <a:r>
                <a:rPr lang="en-US" sz="2852" b="1" i="1" u="none" strike="noStrike" dirty="0">
                  <a:solidFill>
                    <a:srgbClr val="39CFB0"/>
                  </a:solidFill>
                  <a:latin typeface="Poppins"/>
                  <a:ea typeface="Poppins"/>
                  <a:cs typeface="Poppins"/>
                  <a:sym typeface="Poppins"/>
                </a:rPr>
                <a:t>4 Registered Trademarks</a:t>
              </a:r>
            </a:p>
            <a:p>
              <a:pPr marL="0" lvl="0" indent="0" algn="l">
                <a:lnSpc>
                  <a:spcPts val="3479"/>
                </a:lnSpc>
              </a:pPr>
              <a:endParaRPr lang="en-US" sz="2852" b="1" u="none" strike="noStrike" dirty="0">
                <a:solidFill>
                  <a:srgbClr val="39CFB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5" name="Freeform 9" descr="iVALTransitionLogo.png">
            <a:extLst>
              <a:ext uri="{FF2B5EF4-FFF2-40B4-BE49-F238E27FC236}">
                <a16:creationId xmlns:a16="http://schemas.microsoft.com/office/drawing/2014/main" id="{D3135568-0DA5-B444-EE1D-EAD9D8ABE597}"/>
              </a:ext>
            </a:extLst>
          </p:cNvPr>
          <p:cNvSpPr/>
          <p:nvPr/>
        </p:nvSpPr>
        <p:spPr>
          <a:xfrm>
            <a:off x="838200" y="329027"/>
            <a:ext cx="4114800" cy="957121"/>
          </a:xfrm>
          <a:custGeom>
            <a:avLst/>
            <a:gdLst/>
            <a:ahLst/>
            <a:cxnLst/>
            <a:rect l="l" t="t" r="r" b="b"/>
            <a:pathLst>
              <a:path w="2777212" h="681446">
                <a:moveTo>
                  <a:pt x="0" y="0"/>
                </a:moveTo>
                <a:lnTo>
                  <a:pt x="2777212" y="0"/>
                </a:lnTo>
                <a:lnTo>
                  <a:pt x="2777212" y="681446"/>
                </a:lnTo>
                <a:lnTo>
                  <a:pt x="0" y="68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1548C32B-2174-E33C-AADE-B8EBEC2DB479}"/>
              </a:ext>
            </a:extLst>
          </p:cNvPr>
          <p:cNvSpPr txBox="1"/>
          <p:nvPr/>
        </p:nvSpPr>
        <p:spPr>
          <a:xfrm>
            <a:off x="1572638" y="4152429"/>
            <a:ext cx="15866046" cy="103162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55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Unassailable Endpoint Identity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34A71DBE-16C5-0FFE-F846-6CA26BA77689}"/>
              </a:ext>
            </a:extLst>
          </p:cNvPr>
          <p:cNvSpPr txBox="1"/>
          <p:nvPr/>
        </p:nvSpPr>
        <p:spPr>
          <a:xfrm>
            <a:off x="1799780" y="5080534"/>
            <a:ext cx="14888020" cy="7848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  <a:spcBef>
                <a:spcPct val="0"/>
              </a:spcBef>
            </a:pPr>
            <a:r>
              <a:rPr lang="en-US" sz="4400" b="1" i="1" dirty="0">
                <a:solidFill>
                  <a:srgbClr val="39CFB0"/>
                </a:solidFill>
                <a:latin typeface="Poppins Bold"/>
                <a:ea typeface="Poppins Bold"/>
                <a:cs typeface="Poppins Bold"/>
                <a:sym typeface="Poppins Bold"/>
              </a:rPr>
              <a:t>5+ Factors – Universal - Future-Proof </a:t>
            </a: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84B541BC-EF0E-92E3-68A2-7A9EEBA8FA82}"/>
              </a:ext>
            </a:extLst>
          </p:cNvPr>
          <p:cNvSpPr txBox="1"/>
          <p:nvPr/>
        </p:nvSpPr>
        <p:spPr>
          <a:xfrm>
            <a:off x="12573001" y="8987021"/>
            <a:ext cx="4114800" cy="375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March 2025</a:t>
            </a:r>
          </a:p>
        </p:txBody>
      </p:sp>
      <p:sp>
        <p:nvSpPr>
          <p:cNvPr id="59" name="TextBox 17">
            <a:extLst>
              <a:ext uri="{FF2B5EF4-FFF2-40B4-BE49-F238E27FC236}">
                <a16:creationId xmlns:a16="http://schemas.microsoft.com/office/drawing/2014/main" id="{3F1167E6-C10C-20C7-A7E1-A5CB28D9ECC3}"/>
              </a:ext>
            </a:extLst>
          </p:cNvPr>
          <p:cNvSpPr txBox="1"/>
          <p:nvPr/>
        </p:nvSpPr>
        <p:spPr>
          <a:xfrm>
            <a:off x="1295400" y="1286148"/>
            <a:ext cx="382496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 b="1">
                <a:solidFill>
                  <a:srgbClr val="DDDDDD"/>
                </a:solidFill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Future of Identity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3280-AF7D-B19E-A61B-1CADC43F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95AE22EB-FF3C-9542-0A35-CBD48B7512BC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761B1F7C-9D0A-1B92-B801-52B8B0A0759D}"/>
              </a:ext>
            </a:extLst>
          </p:cNvPr>
          <p:cNvSpPr txBox="1"/>
          <p:nvPr/>
        </p:nvSpPr>
        <p:spPr>
          <a:xfrm>
            <a:off x="1829713" y="1369963"/>
            <a:ext cx="1462857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1F50"/>
                </a:solidFill>
              </a:defRPr>
            </a:pPr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Enhancing MS Entra </a:t>
            </a:r>
            <a:r>
              <a:rPr lang="en-US" sz="4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(Or Any IAM Platform)</a:t>
            </a:r>
          </a:p>
        </p:txBody>
      </p:sp>
      <p:pic>
        <p:nvPicPr>
          <p:cNvPr id="40" name="Picture 39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AAC7FBB-E2BD-F4D6-9139-22064F4A6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32" y="2818245"/>
            <a:ext cx="13569067" cy="5966650"/>
          </a:xfrm>
          <a:prstGeom prst="rect">
            <a:avLst/>
          </a:prstGeom>
        </p:spPr>
      </p:pic>
      <p:sp>
        <p:nvSpPr>
          <p:cNvPr id="41" name="Google Shape;89;p18">
            <a:extLst>
              <a:ext uri="{FF2B5EF4-FFF2-40B4-BE49-F238E27FC236}">
                <a16:creationId xmlns:a16="http://schemas.microsoft.com/office/drawing/2014/main" id="{7A907980-302E-90E9-D348-945D54DFD39D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43441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5A327-7F6F-0771-4777-14A144FB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BB975645-EAC5-8CCB-6C96-659980E8562B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555E-3DB7-822F-DF89-7658214F5A3C}"/>
              </a:ext>
            </a:extLst>
          </p:cNvPr>
          <p:cNvSpPr txBox="1"/>
          <p:nvPr/>
        </p:nvSpPr>
        <p:spPr>
          <a:xfrm>
            <a:off x="9685559" y="6982242"/>
            <a:ext cx="4251947" cy="2123658"/>
          </a:xfrm>
          <a:prstGeom prst="rect">
            <a:avLst/>
          </a:prstGeom>
          <a:solidFill>
            <a:schemeClr val="bg1"/>
          </a:solidFill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Trademarks: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Universal Biometric ID®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iVALT®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Authenticate Anywhere®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IDENTITY Validation Platform®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On-Demand ID™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rPr>
              <a:t>1-Click to Zero Trust™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DBA73-DFBE-94CF-6178-F21B758A2F97}"/>
              </a:ext>
            </a:extLst>
          </p:cNvPr>
          <p:cNvGrpSpPr/>
          <p:nvPr/>
        </p:nvGrpSpPr>
        <p:grpSpPr>
          <a:xfrm>
            <a:off x="9679074" y="3032349"/>
            <a:ext cx="5046083" cy="3428999"/>
            <a:chOff x="6353085" y="1929432"/>
            <a:chExt cx="5046083" cy="34289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0AD669-8F68-80DF-8153-64FDCBF02783}"/>
                </a:ext>
              </a:extLst>
            </p:cNvPr>
            <p:cNvSpPr/>
            <p:nvPr/>
          </p:nvSpPr>
          <p:spPr>
            <a:xfrm>
              <a:off x="6353085" y="1929432"/>
              <a:ext cx="4319295" cy="3428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9CF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E5B37A-8FED-53B2-DE46-5B4DAE696354}"/>
                </a:ext>
              </a:extLst>
            </p:cNvPr>
            <p:cNvSpPr txBox="1"/>
            <p:nvPr/>
          </p:nvSpPr>
          <p:spPr>
            <a:xfrm>
              <a:off x="6583641" y="2145844"/>
              <a:ext cx="4815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10+ Patents Filed and Pending: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5319C-66EE-4517-0D09-1C1BE94774F5}"/>
                </a:ext>
              </a:extLst>
            </p:cNvPr>
            <p:cNvSpPr txBox="1"/>
            <p:nvPr/>
          </p:nvSpPr>
          <p:spPr>
            <a:xfrm>
              <a:off x="6591747" y="3113874"/>
              <a:ext cx="393086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Wide Variety of Use Cases w/AI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User Data Protection and Control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Streamlined User Experience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India – Biometrics for Online Auth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585BE-889A-77DE-C954-88E578C82BFE}"/>
              </a:ext>
            </a:extLst>
          </p:cNvPr>
          <p:cNvGrpSpPr/>
          <p:nvPr/>
        </p:nvGrpSpPr>
        <p:grpSpPr>
          <a:xfrm>
            <a:off x="4117774" y="3098606"/>
            <a:ext cx="4935769" cy="5791200"/>
            <a:chOff x="1173678" y="1532685"/>
            <a:chExt cx="4935769" cy="5791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03B66E-4FB3-BAF0-5CEB-9DA9FF9B993D}"/>
                </a:ext>
              </a:extLst>
            </p:cNvPr>
            <p:cNvSpPr/>
            <p:nvPr/>
          </p:nvSpPr>
          <p:spPr>
            <a:xfrm>
              <a:off x="1173678" y="1532685"/>
              <a:ext cx="3714313" cy="5791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9CF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8C902-24B6-C405-495F-BDCAB40ECEAE}"/>
                </a:ext>
              </a:extLst>
            </p:cNvPr>
            <p:cNvSpPr txBox="1"/>
            <p:nvPr/>
          </p:nvSpPr>
          <p:spPr>
            <a:xfrm>
              <a:off x="1293920" y="1729483"/>
              <a:ext cx="4815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7 Patents Granted: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FD92B-BE1A-0D57-CE6F-ABB154B3715D}"/>
                </a:ext>
              </a:extLst>
            </p:cNvPr>
            <p:cNvSpPr txBox="1"/>
            <p:nvPr/>
          </p:nvSpPr>
          <p:spPr>
            <a:xfrm>
              <a:off x="1293920" y="2168799"/>
              <a:ext cx="3568012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Biometric Access for Streaming </a:t>
              </a:r>
              <a:r>
                <a:rPr lang="en-US" sz="1400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(</a:t>
              </a:r>
              <a:r>
                <a:rPr lang="en-US" sz="1400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10,931,667)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Device Identity for IoT</a:t>
              </a: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(</a:t>
              </a:r>
              <a:r>
                <a:rPr lang="en-US" sz="1400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11,115,403)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Biometric Password Management </a:t>
              </a:r>
              <a:r>
                <a:rPr lang="en-US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(</a:t>
              </a:r>
              <a:r>
                <a:rPr lang="en-US" sz="1400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10,491,588)</a:t>
              </a:r>
              <a:endParaRPr lang="en-US" sz="1400" b="1" i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Identity Release &amp; Sharing between Devices </a:t>
              </a:r>
              <a:r>
                <a:rPr lang="en-US" sz="1400" b="0" i="0" u="none" strike="noStrike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(11,736,475)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Identity Verification in IOT Networks </a:t>
              </a:r>
              <a:r>
                <a:rPr lang="en-US" sz="1400" b="0" i="0" u="none" strike="noStrike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(12,028,335)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i="1" u="none" strike="noStrike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Method and System for User </a:t>
              </a: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A</a:t>
              </a:r>
              <a:r>
                <a:rPr lang="en-US" b="1" i="1" u="none" strike="noStrike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uthentication</a:t>
              </a:r>
              <a:r>
                <a:rPr lang="en-US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400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(Number TBD)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China: </a:t>
              </a:r>
              <a:r>
                <a:rPr lang="en-US" sz="1800" b="1" i="1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Use of Mobile Biometrics for Online Authentication </a:t>
              </a:r>
              <a:r>
                <a:rPr lang="en-US" sz="1400" dirty="0">
                  <a:solidFill>
                    <a:srgbClr val="283C7C"/>
                  </a:solidFill>
                  <a:latin typeface="Poppins" pitchFamily="2" charset="77"/>
                  <a:cs typeface="Poppins" pitchFamily="2" charset="77"/>
                </a:rPr>
                <a:t>ZL</a:t>
              </a:r>
              <a:r>
                <a:rPr lang="en-US" sz="1400" b="0" i="0" u="none" strike="noStrike" dirty="0">
                  <a:solidFill>
                    <a:srgbClr val="283C7C"/>
                  </a:solidFill>
                  <a:effectLst/>
                  <a:latin typeface="Poppins" pitchFamily="2" charset="77"/>
                  <a:cs typeface="Poppins" pitchFamily="2" charset="77"/>
                </a:rPr>
                <a:t>201980012921.0 </a:t>
              </a:r>
              <a:endParaRPr lang="en-US" sz="1400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3" name="Google Shape;140;p20">
            <a:extLst>
              <a:ext uri="{FF2B5EF4-FFF2-40B4-BE49-F238E27FC236}">
                <a16:creationId xmlns:a16="http://schemas.microsoft.com/office/drawing/2014/main" id="{012F1E91-9D4B-D418-5D97-11C7EFE96550}"/>
              </a:ext>
            </a:extLst>
          </p:cNvPr>
          <p:cNvSpPr txBox="1"/>
          <p:nvPr/>
        </p:nvSpPr>
        <p:spPr>
          <a:xfrm>
            <a:off x="3823339" y="800930"/>
            <a:ext cx="101060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Intellectual Property</a:t>
            </a:r>
          </a:p>
        </p:txBody>
      </p:sp>
      <p:sp>
        <p:nvSpPr>
          <p:cNvPr id="14" name="Google Shape;140;p20">
            <a:extLst>
              <a:ext uri="{FF2B5EF4-FFF2-40B4-BE49-F238E27FC236}">
                <a16:creationId xmlns:a16="http://schemas.microsoft.com/office/drawing/2014/main" id="{4DA7CA8F-7CFF-1ADC-CCC4-85E6AADDAA02}"/>
              </a:ext>
            </a:extLst>
          </p:cNvPr>
          <p:cNvSpPr txBox="1"/>
          <p:nvPr/>
        </p:nvSpPr>
        <p:spPr>
          <a:xfrm>
            <a:off x="3494300" y="1536316"/>
            <a:ext cx="112993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3200" b="1" i="1" dirty="0">
                <a:solidFill>
                  <a:srgbClr val="1BAC9B"/>
                </a:solidFill>
                <a:latin typeface="Poppins" pitchFamily="2" charset="77"/>
                <a:cs typeface="Poppins" pitchFamily="2" charset="77"/>
                <a:sym typeface="Calibri"/>
              </a:rPr>
              <a:t>Mobile Biometrics/Connected Devices/Cloud Access</a:t>
            </a:r>
            <a:endParaRPr sz="3200" i="1" dirty="0">
              <a:solidFill>
                <a:srgbClr val="1BAC9B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Google Shape;89;p18">
            <a:extLst>
              <a:ext uri="{FF2B5EF4-FFF2-40B4-BE49-F238E27FC236}">
                <a16:creationId xmlns:a16="http://schemas.microsoft.com/office/drawing/2014/main" id="{17CF36AB-3FBF-51B1-A7CF-3EFC7EE21A86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64311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74B3F-113C-5284-82C6-080C0067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150AA8D9-39D5-05C2-7394-107E6E5D0E6F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454A0-AB66-F9C0-965A-F385C6EBC742}"/>
              </a:ext>
            </a:extLst>
          </p:cNvPr>
          <p:cNvSpPr txBox="1"/>
          <p:nvPr/>
        </p:nvSpPr>
        <p:spPr>
          <a:xfrm>
            <a:off x="7481129" y="3269775"/>
            <a:ext cx="3045812" cy="2369880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IOT &amp; Document Protection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P3ID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Visioneer</a:t>
            </a: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Xerox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Major Hardware Provider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329E-B19B-3809-1551-47823374133B}"/>
              </a:ext>
            </a:extLst>
          </p:cNvPr>
          <p:cNvSpPr txBox="1"/>
          <p:nvPr/>
        </p:nvSpPr>
        <p:spPr>
          <a:xfrm>
            <a:off x="3200400" y="3543300"/>
            <a:ext cx="2743201" cy="1077218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IAM/SSO/CIBA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OKTA/Auth0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Ping Identity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59809-3545-A81C-F232-4B0C047A8BB0}"/>
              </a:ext>
            </a:extLst>
          </p:cNvPr>
          <p:cNvSpPr txBox="1"/>
          <p:nvPr/>
        </p:nvSpPr>
        <p:spPr>
          <a:xfrm>
            <a:off x="3022660" y="5530058"/>
            <a:ext cx="3200247" cy="1138773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Password </a:t>
            </a:r>
            <a:r>
              <a:rPr lang="en-US" sz="2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Mgr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(Master PW, SSO)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Psono</a:t>
            </a: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5889B-8795-A692-9BCD-F10FEE533867}"/>
              </a:ext>
            </a:extLst>
          </p:cNvPr>
          <p:cNvSpPr txBox="1"/>
          <p:nvPr/>
        </p:nvSpPr>
        <p:spPr>
          <a:xfrm>
            <a:off x="5562600" y="7135118"/>
            <a:ext cx="4723094" cy="1384995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Wallets and Payments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Instarails</a:t>
            </a: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(payments)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Fyntra</a:t>
            </a: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(Crypto)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Major Credit Card Provider (P2P)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29CD4-B275-4B47-9FC5-8B52A2BC44AB}"/>
              </a:ext>
            </a:extLst>
          </p:cNvPr>
          <p:cNvSpPr txBox="1"/>
          <p:nvPr/>
        </p:nvSpPr>
        <p:spPr>
          <a:xfrm>
            <a:off x="11541525" y="3221734"/>
            <a:ext cx="4339714" cy="2308324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Verticals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Top 5 Systems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Identity Protection Firms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Major Lock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Healthcare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Large Title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AI Workforce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F39F5-5799-0845-3948-20083CBD1381}"/>
              </a:ext>
            </a:extLst>
          </p:cNvPr>
          <p:cNvSpPr txBox="1"/>
          <p:nvPr/>
        </p:nvSpPr>
        <p:spPr>
          <a:xfrm>
            <a:off x="11384266" y="6890659"/>
            <a:ext cx="4019162" cy="769441"/>
          </a:xfrm>
          <a:prstGeom prst="rect">
            <a:avLst/>
          </a:prstGeom>
          <a:noFill/>
          <a:ln w="38100">
            <a:solidFill>
              <a:srgbClr val="39CFB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Quantum Resiliency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QuSecure</a:t>
            </a:r>
            <a:endParaRPr lang="en-US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070DB5A-12E6-0795-B02A-10C425E7E9AC}"/>
              </a:ext>
            </a:extLst>
          </p:cNvPr>
          <p:cNvSpPr txBox="1"/>
          <p:nvPr/>
        </p:nvSpPr>
        <p:spPr>
          <a:xfrm>
            <a:off x="5731214" y="1257300"/>
            <a:ext cx="697137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Market Engagement</a:t>
            </a:r>
          </a:p>
        </p:txBody>
      </p:sp>
      <p:sp>
        <p:nvSpPr>
          <p:cNvPr id="11" name="Google Shape;89;p18">
            <a:extLst>
              <a:ext uri="{FF2B5EF4-FFF2-40B4-BE49-F238E27FC236}">
                <a16:creationId xmlns:a16="http://schemas.microsoft.com/office/drawing/2014/main" id="{F1528B2A-D1FE-6FBC-D531-2AAA4CA59D87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194301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BC17-84E4-EF80-175B-50D9C6B9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C3A50135-8FCD-EF36-DB2B-11CA596E53D0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A93B-3385-DD0A-9A61-4E7E1A762CAA}"/>
              </a:ext>
            </a:extLst>
          </p:cNvPr>
          <p:cNvSpPr txBox="1"/>
          <p:nvPr/>
        </p:nvSpPr>
        <p:spPr>
          <a:xfrm>
            <a:off x="3657600" y="3542586"/>
            <a:ext cx="11734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Only Solution for Identity Fraud, Social Engineering, and AI Deepfakes – using a Single Mobile App</a:t>
            </a:r>
          </a:p>
          <a:p>
            <a:endParaRPr lang="en-US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Only Solution for Critical Document Protection with Access Requiring 3-5+ Factors of Identity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Fully Compatible with Existing Systems (OAUTH or Simple Software Redirect for any Platform)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1B17C-6353-2903-5CBC-B3FF210A8AE4}"/>
              </a:ext>
            </a:extLst>
          </p:cNvPr>
          <p:cNvSpPr txBox="1"/>
          <p:nvPr/>
        </p:nvSpPr>
        <p:spPr>
          <a:xfrm>
            <a:off x="4800600" y="1943100"/>
            <a:ext cx="828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Summary</a:t>
            </a:r>
          </a:p>
        </p:txBody>
      </p:sp>
      <p:sp>
        <p:nvSpPr>
          <p:cNvPr id="6" name="Google Shape;89;p18">
            <a:extLst>
              <a:ext uri="{FF2B5EF4-FFF2-40B4-BE49-F238E27FC236}">
                <a16:creationId xmlns:a16="http://schemas.microsoft.com/office/drawing/2014/main" id="{351B2518-C68A-760B-98B8-F88EF899A9C7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51875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9429-D3D7-03FF-C49B-0ACF8C1BA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944B7962-61E5-F62B-713C-90AC64BA882B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14628-9B09-1CBB-DD63-BBD504A3B605}"/>
              </a:ext>
            </a:extLst>
          </p:cNvPr>
          <p:cNvSpPr txBox="1"/>
          <p:nvPr/>
        </p:nvSpPr>
        <p:spPr>
          <a:xfrm>
            <a:off x="3733800" y="2933700"/>
            <a:ext cx="11684396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Get Started with a POC (LOI)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On-Demand ID for Helpdesks as Suggested by Rajat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 Infrastructure Integrations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Mobile App Only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Work Out Tech and Business Stories for Clients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Broader Engagement Focused on a Specific Use 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Secure Documents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CIBA for Enterprise IAM (Login with Mobile #)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IOT Device and/or AI Agent Identity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9FB27-FB6E-A19E-1482-B5F27899956A}"/>
              </a:ext>
            </a:extLst>
          </p:cNvPr>
          <p:cNvSpPr txBox="1"/>
          <p:nvPr/>
        </p:nvSpPr>
        <p:spPr>
          <a:xfrm>
            <a:off x="4495800" y="1257300"/>
            <a:ext cx="8281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Suggested Next Steps</a:t>
            </a:r>
          </a:p>
        </p:txBody>
      </p:sp>
      <p:sp>
        <p:nvSpPr>
          <p:cNvPr id="6" name="Google Shape;89;p18">
            <a:extLst>
              <a:ext uri="{FF2B5EF4-FFF2-40B4-BE49-F238E27FC236}">
                <a16:creationId xmlns:a16="http://schemas.microsoft.com/office/drawing/2014/main" id="{6BC2EB6B-AC88-1A4A-5F84-E22260BDAF82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280011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CFDA-8854-627A-D6B8-FD7AA9DA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67A5E-F606-7F9C-2A62-D4BD771B9EB6}"/>
              </a:ext>
            </a:extLst>
          </p:cNvPr>
          <p:cNvSpPr/>
          <p:nvPr/>
        </p:nvSpPr>
        <p:spPr>
          <a:xfrm>
            <a:off x="0" y="0"/>
            <a:ext cx="18323971" cy="10287000"/>
          </a:xfrm>
          <a:custGeom>
            <a:avLst/>
            <a:gdLst/>
            <a:ahLst/>
            <a:cxnLst/>
            <a:rect l="l" t="t" r="r" b="b"/>
            <a:pathLst>
              <a:path w="18323971" h="11247673">
                <a:moveTo>
                  <a:pt x="0" y="0"/>
                </a:moveTo>
                <a:lnTo>
                  <a:pt x="18323971" y="0"/>
                </a:lnTo>
                <a:lnTo>
                  <a:pt x="18323971" y="11247673"/>
                </a:lnTo>
                <a:lnTo>
                  <a:pt x="0" y="1124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85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755AC8EC-2F70-D86D-27B5-7772B0373954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A8AD87B-E9BB-103C-C98F-9C808780BAB3}"/>
              </a:ext>
            </a:extLst>
          </p:cNvPr>
          <p:cNvSpPr txBox="1"/>
          <p:nvPr/>
        </p:nvSpPr>
        <p:spPr>
          <a:xfrm>
            <a:off x="4572000" y="2628900"/>
            <a:ext cx="89186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 b="1">
                <a:solidFill>
                  <a:srgbClr val="94FFEA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727E8-2BB7-457F-44A8-C8AF6888CB43}"/>
              </a:ext>
            </a:extLst>
          </p:cNvPr>
          <p:cNvSpPr txBox="1"/>
          <p:nvPr/>
        </p:nvSpPr>
        <p:spPr>
          <a:xfrm>
            <a:off x="5715000" y="4686300"/>
            <a:ext cx="71121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Brian Stout</a:t>
            </a:r>
          </a:p>
          <a:p>
            <a:pPr algn="ctr"/>
            <a:r>
              <a:rPr lang="en-US" sz="4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Co-Founder and CPO</a:t>
            </a:r>
          </a:p>
          <a:p>
            <a:pPr algn="ctr"/>
            <a:r>
              <a:rPr lang="en-US" sz="4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brian@ivalt.com</a:t>
            </a:r>
            <a:endParaRPr lang="en-US" sz="4400" b="1" dirty="0">
              <a:solidFill>
                <a:srgbClr val="39CFB0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4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+1 719.964.9650</a:t>
            </a:r>
          </a:p>
        </p:txBody>
      </p:sp>
    </p:spTree>
    <p:extLst>
      <p:ext uri="{BB962C8B-B14F-4D97-AF65-F5344CB8AC3E}">
        <p14:creationId xmlns:p14="http://schemas.microsoft.com/office/powerpoint/2010/main" val="195882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AC0D12-D203-6D7D-2BE8-ED82ECB96AD6}"/>
              </a:ext>
            </a:extLst>
          </p:cNvPr>
          <p:cNvSpPr txBox="1"/>
          <p:nvPr/>
        </p:nvSpPr>
        <p:spPr>
          <a:xfrm>
            <a:off x="5105400" y="2171700"/>
            <a:ext cx="243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Onboarding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Dashboard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2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55AE61F-5D64-4990-F1BF-9F4BCB893B9C}"/>
              </a:ext>
            </a:extLst>
          </p:cNvPr>
          <p:cNvSpPr txBox="1"/>
          <p:nvPr/>
        </p:nvSpPr>
        <p:spPr>
          <a:xfrm>
            <a:off x="4033010" y="1170317"/>
            <a:ext cx="10679176" cy="83099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4800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WHO is </a:t>
            </a:r>
            <a:r>
              <a:rPr lang="en-US" sz="4800" i="1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Really </a:t>
            </a:r>
            <a:r>
              <a:rPr lang="en-US" sz="4800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at the Endpoint?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89D12-D850-AA06-D10A-B1BF356893A8}"/>
              </a:ext>
            </a:extLst>
          </p:cNvPr>
          <p:cNvSpPr txBox="1"/>
          <p:nvPr/>
        </p:nvSpPr>
        <p:spPr>
          <a:xfrm>
            <a:off x="2436439" y="3522611"/>
            <a:ext cx="55340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80% of Cybercrimes Start with Stolen Credentials </a:t>
            </a:r>
            <a:r>
              <a:rPr lang="en-US" sz="2800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(Breaches, Ransomware Attacks, and Identity Theft)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8001E-22F8-95F1-12D7-D54A260B9C34}"/>
              </a:ext>
            </a:extLst>
          </p:cNvPr>
          <p:cNvSpPr txBox="1"/>
          <p:nvPr/>
        </p:nvSpPr>
        <p:spPr>
          <a:xfrm>
            <a:off x="11548508" y="3758505"/>
            <a:ext cx="3920092" cy="138499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Mobile Biometrics at Time of Identity 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A272-D4A7-3DCD-DBD0-C482FB028053}"/>
              </a:ext>
            </a:extLst>
          </p:cNvPr>
          <p:cNvSpPr txBox="1"/>
          <p:nvPr/>
        </p:nvSpPr>
        <p:spPr>
          <a:xfrm>
            <a:off x="11548508" y="5801993"/>
            <a:ext cx="4605892" cy="95410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On-Demand, Real-Time Identity During a Call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B00C49-5AFE-7523-1D1A-C6131E47CF5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970465" y="4430552"/>
            <a:ext cx="3571558" cy="20450"/>
          </a:xfrm>
          <a:prstGeom prst="straightConnector1">
            <a:avLst/>
          </a:prstGeom>
          <a:ln w="57150">
            <a:solidFill>
              <a:srgbClr val="39CF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2382C6-07D3-48CF-19E8-2E6A952941C5}"/>
              </a:ext>
            </a:extLst>
          </p:cNvPr>
          <p:cNvCxnSpPr>
            <a:cxnSpLocks/>
          </p:cNvCxnSpPr>
          <p:nvPr/>
        </p:nvCxnSpPr>
        <p:spPr>
          <a:xfrm>
            <a:off x="9448800" y="6591300"/>
            <a:ext cx="2133600" cy="0"/>
          </a:xfrm>
          <a:prstGeom prst="straightConnector1">
            <a:avLst/>
          </a:prstGeom>
          <a:ln w="57150">
            <a:solidFill>
              <a:srgbClr val="39CF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6E5F00-9939-E9F0-B1DB-754FA51792AB}"/>
              </a:ext>
            </a:extLst>
          </p:cNvPr>
          <p:cNvSpPr txBox="1"/>
          <p:nvPr/>
        </p:nvSpPr>
        <p:spPr>
          <a:xfrm>
            <a:off x="10655783" y="2909880"/>
            <a:ext cx="5879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9CFB0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Eliminating these Threats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883AA-7FE8-EA9A-34E4-41CBF02AF8AE}"/>
              </a:ext>
            </a:extLst>
          </p:cNvPr>
          <p:cNvSpPr txBox="1"/>
          <p:nvPr/>
        </p:nvSpPr>
        <p:spPr>
          <a:xfrm>
            <a:off x="2362200" y="5968305"/>
            <a:ext cx="701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Fake Callers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(Social Engineering &amp;.AI Deepfakes)</a:t>
            </a:r>
          </a:p>
        </p:txBody>
      </p:sp>
      <p:sp>
        <p:nvSpPr>
          <p:cNvPr id="16" name="Google Shape;89;p18">
            <a:extLst>
              <a:ext uri="{FF2B5EF4-FFF2-40B4-BE49-F238E27FC236}">
                <a16:creationId xmlns:a16="http://schemas.microsoft.com/office/drawing/2014/main" id="{E12F9CDB-5238-E1C5-69AB-AC7829F0A4D5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BAE455-817B-3CB7-3E01-A0768DF77D18}"/>
              </a:ext>
            </a:extLst>
          </p:cNvPr>
          <p:cNvSpPr txBox="1"/>
          <p:nvPr/>
        </p:nvSpPr>
        <p:spPr>
          <a:xfrm>
            <a:off x="5651339" y="8842839"/>
            <a:ext cx="785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CFB0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5+ Factors of Identity  in 1-Click</a:t>
            </a:r>
          </a:p>
        </p:txBody>
      </p:sp>
      <p:sp>
        <p:nvSpPr>
          <p:cNvPr id="54" name="Freeform 53" descr="iVALTransitionLogo.png">
            <a:extLst>
              <a:ext uri="{FF2B5EF4-FFF2-40B4-BE49-F238E27FC236}">
                <a16:creationId xmlns:a16="http://schemas.microsoft.com/office/drawing/2014/main" id="{DF689160-37BA-8997-71CD-DC37F698B2CC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351CF2-D1A2-68BE-F16D-24B05BD76ABF}"/>
              </a:ext>
            </a:extLst>
          </p:cNvPr>
          <p:cNvSpPr txBox="1"/>
          <p:nvPr/>
        </p:nvSpPr>
        <p:spPr>
          <a:xfrm>
            <a:off x="11319908" y="7083013"/>
            <a:ext cx="4605892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39CFB0"/>
                </a:solidFill>
                <a:latin typeface="Poppins" pitchFamily="2" charset="77"/>
                <a:ea typeface="Gadugi" panose="020B0502040204020203" pitchFamily="34" charset="0"/>
                <a:cs typeface="Poppins" pitchFamily="2" charset="77"/>
              </a:rPr>
              <a:t>Same Mobile App</a:t>
            </a:r>
          </a:p>
        </p:txBody>
      </p:sp>
    </p:spTree>
    <p:extLst>
      <p:ext uri="{BB962C8B-B14F-4D97-AF65-F5344CB8AC3E}">
        <p14:creationId xmlns:p14="http://schemas.microsoft.com/office/powerpoint/2010/main" val="33037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45" grpId="1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7A557-C413-5E33-B46A-0A3073857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iVALTransitionLogo.png">
            <a:extLst>
              <a:ext uri="{FF2B5EF4-FFF2-40B4-BE49-F238E27FC236}">
                <a16:creationId xmlns:a16="http://schemas.microsoft.com/office/drawing/2014/main" id="{1494B4BF-B6D8-C396-A5B5-F2A20D071EA1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A1EE126-DC60-CE53-6622-CECEE20FD463}"/>
              </a:ext>
            </a:extLst>
          </p:cNvPr>
          <p:cNvSpPr txBox="1"/>
          <p:nvPr/>
        </p:nvSpPr>
        <p:spPr>
          <a:xfrm>
            <a:off x="3134018" y="1086402"/>
            <a:ext cx="124771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Mobile-Centric Identity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90DAEB-0CC9-E050-786B-B06BD0D7C202}"/>
              </a:ext>
            </a:extLst>
          </p:cNvPr>
          <p:cNvGrpSpPr/>
          <p:nvPr/>
        </p:nvGrpSpPr>
        <p:grpSpPr>
          <a:xfrm>
            <a:off x="4831298" y="2928729"/>
            <a:ext cx="9241133" cy="3129171"/>
            <a:chOff x="2337602" y="2115179"/>
            <a:chExt cx="8365662" cy="25525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3E5F3B-7270-C96D-A602-16D229B2260B}"/>
                </a:ext>
              </a:extLst>
            </p:cNvPr>
            <p:cNvGrpSpPr/>
            <p:nvPr/>
          </p:nvGrpSpPr>
          <p:grpSpPr>
            <a:xfrm>
              <a:off x="2337602" y="2115179"/>
              <a:ext cx="8365662" cy="2485280"/>
              <a:chOff x="1610488" y="2318941"/>
              <a:chExt cx="8365662" cy="248528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F06892-8EF0-D3FE-21E6-A291D7348A80}"/>
                  </a:ext>
                </a:extLst>
              </p:cNvPr>
              <p:cNvSpPr/>
              <p:nvPr/>
            </p:nvSpPr>
            <p:spPr>
              <a:xfrm>
                <a:off x="5975805" y="2318941"/>
                <a:ext cx="453063" cy="310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86CB12-84D7-AF63-DD6A-DF3BB954C3B9}"/>
                  </a:ext>
                </a:extLst>
              </p:cNvPr>
              <p:cNvSpPr/>
              <p:nvPr/>
            </p:nvSpPr>
            <p:spPr>
              <a:xfrm>
                <a:off x="1610490" y="2876361"/>
                <a:ext cx="8365660" cy="15080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ppins" pitchFamily="2" charset="77"/>
                  <a:cs typeface="Poppins" pitchFamily="2" charset="77"/>
                </a:endParaRPr>
              </a:p>
            </p:txBody>
          </p:sp>
          <p:pic>
            <p:nvPicPr>
              <p:cNvPr id="15" name="Picture 14" descr="A cell phone with a screen&#10;&#10;Description automatically generated">
                <a:extLst>
                  <a:ext uri="{FF2B5EF4-FFF2-40B4-BE49-F238E27FC236}">
                    <a16:creationId xmlns:a16="http://schemas.microsoft.com/office/drawing/2014/main" id="{93F5DD9D-C43B-BA1A-5E1E-377CEB53B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5919" y="3177230"/>
                <a:ext cx="580349" cy="946794"/>
              </a:xfrm>
              <a:prstGeom prst="rect">
                <a:avLst/>
              </a:prstGeom>
            </p:spPr>
          </p:pic>
          <p:pic>
            <p:nvPicPr>
              <p:cNvPr id="16" name="Picture 15" descr="A group of icons of different types of human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85DF7E34-99F5-D826-EA66-0FF437C1A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041" y="3083653"/>
                <a:ext cx="1269597" cy="965708"/>
              </a:xfrm>
              <a:prstGeom prst="rect">
                <a:avLst/>
              </a:prstGeom>
            </p:spPr>
          </p:pic>
          <p:pic>
            <p:nvPicPr>
              <p:cNvPr id="17" name="Picture 16" descr="A cellphone with different icons&#10;&#10;Description automatically generated">
                <a:extLst>
                  <a:ext uri="{FF2B5EF4-FFF2-40B4-BE49-F238E27FC236}">
                    <a16:creationId xmlns:a16="http://schemas.microsoft.com/office/drawing/2014/main" id="{4E391B85-6E46-827F-195E-2A41D1743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4943" y="3119097"/>
                <a:ext cx="781509" cy="90478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DA1AD9-7C9C-E381-4305-C74D51C94422}"/>
                  </a:ext>
                </a:extLst>
              </p:cNvPr>
              <p:cNvSpPr txBox="1"/>
              <p:nvPr/>
            </p:nvSpPr>
            <p:spPr>
              <a:xfrm>
                <a:off x="3256487" y="4072956"/>
                <a:ext cx="1203640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Device ID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ED6F25-5EF8-6B75-80F2-2E5D9AB594C9}"/>
                  </a:ext>
                </a:extLst>
              </p:cNvPr>
              <p:cNvSpPr txBox="1"/>
              <p:nvPr/>
            </p:nvSpPr>
            <p:spPr>
              <a:xfrm>
                <a:off x="1629017" y="4059218"/>
                <a:ext cx="1718219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Biometrics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8ECF7D-9893-8ADB-36C4-69D40418516B}"/>
                  </a:ext>
                </a:extLst>
              </p:cNvPr>
              <p:cNvSpPr txBox="1"/>
              <p:nvPr/>
            </p:nvSpPr>
            <p:spPr>
              <a:xfrm>
                <a:off x="4430438" y="4059218"/>
                <a:ext cx="1587244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Unique Code</a:t>
                </a:r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24EAF160-13CC-E936-090D-8CC423325AC2}"/>
                  </a:ext>
                </a:extLst>
              </p:cNvPr>
              <p:cNvSpPr txBox="1"/>
              <p:nvPr/>
            </p:nvSpPr>
            <p:spPr>
              <a:xfrm>
                <a:off x="1610488" y="2549000"/>
                <a:ext cx="8365659" cy="426806"/>
              </a:xfrm>
              <a:prstGeom prst="rect">
                <a:avLst/>
              </a:prstGeom>
              <a:solidFill>
                <a:srgbClr val="011C4B"/>
              </a:solidFill>
              <a:ln w="38100">
                <a:solidFill>
                  <a:schemeClr val="bg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algn="ctr">
                  <a:defRPr sz="4000" b="1">
                    <a:solidFill>
                      <a:srgbClr val="548235"/>
                    </a:solidFill>
                  </a:defRPr>
                </a:pPr>
                <a:r>
                  <a:rPr lang="en-US" sz="280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Mobile App Notification → 1-Click Response</a:t>
                </a:r>
              </a:p>
            </p:txBody>
          </p:sp>
          <p:pic>
            <p:nvPicPr>
              <p:cNvPr id="22" name="Picture 21" descr="A thermometer and a thermometer&#10;&#10;Description automatically generated">
                <a:extLst>
                  <a:ext uri="{FF2B5EF4-FFF2-40B4-BE49-F238E27FC236}">
                    <a16:creationId xmlns:a16="http://schemas.microsoft.com/office/drawing/2014/main" id="{832164DD-1156-BF94-CA7E-A4D6F04C4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1276" y="3135223"/>
                <a:ext cx="1354233" cy="4716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8F29CF-B1C0-1B07-6501-F2538CAE5333}"/>
                  </a:ext>
                </a:extLst>
              </p:cNvPr>
              <p:cNvSpPr txBox="1"/>
              <p:nvPr/>
            </p:nvSpPr>
            <p:spPr>
              <a:xfrm>
                <a:off x="7959581" y="3683201"/>
                <a:ext cx="1944447" cy="75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Unique User </a:t>
                </a:r>
              </a:p>
              <a:p>
                <a:pPr algn="ctr"/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Dynamic Variables</a:t>
                </a:r>
              </a:p>
            </p:txBody>
          </p:sp>
          <p:sp>
            <p:nvSpPr>
              <p:cNvPr id="24" name="TextBox 21">
                <a:extLst>
                  <a:ext uri="{FF2B5EF4-FFF2-40B4-BE49-F238E27FC236}">
                    <a16:creationId xmlns:a16="http://schemas.microsoft.com/office/drawing/2014/main" id="{C1E32AD1-6F59-8238-4EDD-9BBBA3BF46C4}"/>
                  </a:ext>
                </a:extLst>
              </p:cNvPr>
              <p:cNvSpPr txBox="1"/>
              <p:nvPr/>
            </p:nvSpPr>
            <p:spPr>
              <a:xfrm>
                <a:off x="1610489" y="4377415"/>
                <a:ext cx="8365658" cy="426806"/>
              </a:xfrm>
              <a:prstGeom prst="rect">
                <a:avLst/>
              </a:prstGeom>
              <a:solidFill>
                <a:srgbClr val="011C4B"/>
              </a:solidFill>
              <a:ln w="38100">
                <a:solidFill>
                  <a:schemeClr val="bg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algn="ctr">
                  <a:defRPr sz="4000" b="1">
                    <a:solidFill>
                      <a:srgbClr val="548235"/>
                    </a:solidFill>
                  </a:defRPr>
                </a:pPr>
                <a:endParaRPr sz="28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pic>
            <p:nvPicPr>
              <p:cNvPr id="26" name="Picture 25" descr="A black clock with a white background&#10;&#10;Description automatically generated">
                <a:extLst>
                  <a:ext uri="{FF2B5EF4-FFF2-40B4-BE49-F238E27FC236}">
                    <a16:creationId xmlns:a16="http://schemas.microsoft.com/office/drawing/2014/main" id="{7A90CABA-8400-9057-8F83-43511590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9949" y="3349029"/>
                <a:ext cx="690612" cy="653061"/>
              </a:xfrm>
              <a:prstGeom prst="rect">
                <a:avLst/>
              </a:prstGeom>
            </p:spPr>
          </p:pic>
          <p:pic>
            <p:nvPicPr>
              <p:cNvPr id="27" name="Picture 26" descr="A red pin on a map&#10;&#10;Description automatically generated">
                <a:extLst>
                  <a:ext uri="{FF2B5EF4-FFF2-40B4-BE49-F238E27FC236}">
                    <a16:creationId xmlns:a16="http://schemas.microsoft.com/office/drawing/2014/main" id="{BDA3BB5A-3795-955E-9C52-3FC899FAC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1242" y="3301057"/>
                <a:ext cx="682039" cy="77965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54BCBF-5DBA-A0E1-D595-719DAF2E61D1}"/>
                  </a:ext>
                </a:extLst>
              </p:cNvPr>
              <p:cNvSpPr txBox="1"/>
              <p:nvPr/>
            </p:nvSpPr>
            <p:spPr>
              <a:xfrm>
                <a:off x="7134678" y="4072956"/>
                <a:ext cx="90351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Time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4A0EA0-9322-C93C-F966-BC7B92F6F3C8}"/>
                  </a:ext>
                </a:extLst>
              </p:cNvPr>
              <p:cNvSpPr txBox="1"/>
              <p:nvPr/>
            </p:nvSpPr>
            <p:spPr>
              <a:xfrm>
                <a:off x="6296315" y="4064496"/>
                <a:ext cx="903518" cy="30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283C7C"/>
                    </a:solidFill>
                    <a:latin typeface="Poppins" pitchFamily="2" charset="77"/>
                    <a:cs typeface="Poppins" pitchFamily="2" charset="77"/>
                  </a:rPr>
                  <a:t>GPS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97B31-0687-B398-076F-8DFA593880BB}"/>
                </a:ext>
              </a:extLst>
            </p:cNvPr>
            <p:cNvSpPr txBox="1"/>
            <p:nvPr/>
          </p:nvSpPr>
          <p:spPr>
            <a:xfrm>
              <a:off x="3040685" y="4180689"/>
              <a:ext cx="3151770" cy="42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IDENTITY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169824-AA13-59C6-9CE7-966700BD27A6}"/>
                </a:ext>
              </a:extLst>
            </p:cNvPr>
            <p:cNvSpPr txBox="1"/>
            <p:nvPr/>
          </p:nvSpPr>
          <p:spPr>
            <a:xfrm>
              <a:off x="7207470" y="4180154"/>
              <a:ext cx="3485787" cy="4268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DYNAMIC CONTEXT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3BA2DF-5B37-750F-D943-64514BEBCBEE}"/>
                </a:ext>
              </a:extLst>
            </p:cNvPr>
            <p:cNvSpPr txBox="1"/>
            <p:nvPr/>
          </p:nvSpPr>
          <p:spPr>
            <a:xfrm>
              <a:off x="6660418" y="4140506"/>
              <a:ext cx="633383" cy="52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+</a:t>
              </a:r>
            </a:p>
          </p:txBody>
        </p:sp>
      </p:grpSp>
      <p:sp>
        <p:nvSpPr>
          <p:cNvPr id="29" name="TextBox 2">
            <a:extLst>
              <a:ext uri="{FF2B5EF4-FFF2-40B4-BE49-F238E27FC236}">
                <a16:creationId xmlns:a16="http://schemas.microsoft.com/office/drawing/2014/main" id="{41ACED3C-CA1F-4130-FB93-54DB84C3AC7F}"/>
              </a:ext>
            </a:extLst>
          </p:cNvPr>
          <p:cNvSpPr txBox="1"/>
          <p:nvPr/>
        </p:nvSpPr>
        <p:spPr>
          <a:xfrm>
            <a:off x="3972781" y="1755467"/>
            <a:ext cx="109432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3200" i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Stops BOTH Stolen </a:t>
            </a:r>
            <a:r>
              <a:rPr lang="en-US" sz="3600" i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Credentials</a:t>
            </a:r>
            <a:r>
              <a:rPr lang="en-US" sz="3200" i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 and Fake Callers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9817A7-88A0-F505-86F2-B0D68B9912B3}"/>
              </a:ext>
            </a:extLst>
          </p:cNvPr>
          <p:cNvGrpSpPr/>
          <p:nvPr/>
        </p:nvGrpSpPr>
        <p:grpSpPr>
          <a:xfrm>
            <a:off x="4296840" y="6788449"/>
            <a:ext cx="10310046" cy="2193549"/>
            <a:chOff x="4270242" y="5993719"/>
            <a:chExt cx="10310046" cy="219354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4222AF-56BE-B33F-67BA-03AD43AFB5FF}"/>
                </a:ext>
              </a:extLst>
            </p:cNvPr>
            <p:cNvSpPr/>
            <p:nvPr/>
          </p:nvSpPr>
          <p:spPr>
            <a:xfrm>
              <a:off x="4270242" y="5993719"/>
              <a:ext cx="10310046" cy="2193549"/>
            </a:xfrm>
            <a:prstGeom prst="rect">
              <a:avLst/>
            </a:prstGeom>
            <a:solidFill>
              <a:srgbClr val="26C0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011C4B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9AD321-2B0A-18CC-D0B4-BA2CA40B84A3}"/>
                </a:ext>
              </a:extLst>
            </p:cNvPr>
            <p:cNvSpPr txBox="1"/>
            <p:nvPr/>
          </p:nvSpPr>
          <p:spPr>
            <a:xfrm>
              <a:off x="4697986" y="6370510"/>
              <a:ext cx="41761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Zero Trust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Enterprise IAM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Backward Compatible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Future-Proof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3023C4-2CA5-4E82-F16C-12B57D70AEBD}"/>
                </a:ext>
              </a:extLst>
            </p:cNvPr>
            <p:cNvSpPr txBox="1"/>
            <p:nvPr/>
          </p:nvSpPr>
          <p:spPr>
            <a:xfrm>
              <a:off x="9193875" y="6350920"/>
              <a:ext cx="52280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On-Demand Caller Identity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Helpdesks (and E2E IDs)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Customer Service (2-way IDs)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Poppins" pitchFamily="2" charset="77"/>
                  <a:cs typeface="Poppins" pitchFamily="2" charset="77"/>
                </a:rPr>
                <a:t>Any Application or Use Case</a:t>
              </a:r>
            </a:p>
          </p:txBody>
        </p:sp>
      </p:grpSp>
      <p:sp>
        <p:nvSpPr>
          <p:cNvPr id="32" name="Google Shape;89;p18">
            <a:extLst>
              <a:ext uri="{FF2B5EF4-FFF2-40B4-BE49-F238E27FC236}">
                <a16:creationId xmlns:a16="http://schemas.microsoft.com/office/drawing/2014/main" id="{45E9AC72-74CB-A521-623A-07D6585FB312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ACED22-F37A-E887-F40F-53E2A3EC94C1}"/>
              </a:ext>
            </a:extLst>
          </p:cNvPr>
          <p:cNvSpPr/>
          <p:nvPr/>
        </p:nvSpPr>
        <p:spPr>
          <a:xfrm>
            <a:off x="9741564" y="3863118"/>
            <a:ext cx="2023595" cy="1508981"/>
          </a:xfrm>
          <a:prstGeom prst="rect">
            <a:avLst/>
          </a:prstGeom>
          <a:noFill/>
          <a:ln w="28575">
            <a:solidFill>
              <a:srgbClr val="011C4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02B202-4A9F-1A1E-E120-5900E1CE903B}"/>
              </a:ext>
            </a:extLst>
          </p:cNvPr>
          <p:cNvSpPr txBox="1"/>
          <p:nvPr/>
        </p:nvSpPr>
        <p:spPr>
          <a:xfrm>
            <a:off x="10149335" y="3876714"/>
            <a:ext cx="166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11C4B"/>
                </a:solidFill>
                <a:latin typeface="Poppins" pitchFamily="2" charset="77"/>
                <a:cs typeface="Poppins" pitchFamily="2" charset="77"/>
              </a:rPr>
              <a:t>Geofencing</a:t>
            </a:r>
          </a:p>
        </p:txBody>
      </p:sp>
    </p:spTree>
    <p:extLst>
      <p:ext uri="{BB962C8B-B14F-4D97-AF65-F5344CB8AC3E}">
        <p14:creationId xmlns:p14="http://schemas.microsoft.com/office/powerpoint/2010/main" val="22767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0893-F1BF-BFB8-1283-2BA29A119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 descr="iVALTransitionLogo.png">
            <a:extLst>
              <a:ext uri="{FF2B5EF4-FFF2-40B4-BE49-F238E27FC236}">
                <a16:creationId xmlns:a16="http://schemas.microsoft.com/office/drawing/2014/main" id="{6CF60AE2-7910-9E8F-1C18-37DC3618B221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problem&#10;&#10;AI-generated content may be incorrect.">
            <a:extLst>
              <a:ext uri="{FF2B5EF4-FFF2-40B4-BE49-F238E27FC236}">
                <a16:creationId xmlns:a16="http://schemas.microsoft.com/office/drawing/2014/main" id="{C6CA94E8-5BF6-4314-3A11-EB20FD002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47900"/>
            <a:ext cx="10824084" cy="523875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9E84AF4-A54E-2E7E-AC23-8204797A3671}"/>
              </a:ext>
            </a:extLst>
          </p:cNvPr>
          <p:cNvSpPr txBox="1"/>
          <p:nvPr/>
        </p:nvSpPr>
        <p:spPr>
          <a:xfrm>
            <a:off x="6322639" y="1028700"/>
            <a:ext cx="5642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Futureproof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3367BB3-EE93-7177-5EFD-0E53D30267D7}"/>
              </a:ext>
            </a:extLst>
          </p:cNvPr>
          <p:cNvSpPr txBox="1"/>
          <p:nvPr/>
        </p:nvSpPr>
        <p:spPr>
          <a:xfrm>
            <a:off x="4518749" y="8198703"/>
            <a:ext cx="1001618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3600" dirty="0">
                <a:solidFill>
                  <a:srgbClr val="26C09F"/>
                </a:solidFill>
                <a:latin typeface="Poppins" pitchFamily="2" charset="77"/>
                <a:cs typeface="Poppins" pitchFamily="2" charset="77"/>
              </a:rPr>
              <a:t>Constantly Evolving with New Technology and New Available Factors</a:t>
            </a: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73EE1032-5377-F8FE-6213-841029F9EA1A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82305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42A38-EB96-0D2B-B46A-BD2A3B95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 descr="iVALTransitionLogo.png">
            <a:extLst>
              <a:ext uri="{FF2B5EF4-FFF2-40B4-BE49-F238E27FC236}">
                <a16:creationId xmlns:a16="http://schemas.microsoft.com/office/drawing/2014/main" id="{A08DDF45-68A9-C436-2FC1-C6DE5F016EBC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DF24F200-2BF9-883D-A7F9-523FC985EBD2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9FCCB40-3FC3-470D-788C-DEEAD9351A45}"/>
              </a:ext>
            </a:extLst>
          </p:cNvPr>
          <p:cNvSpPr txBox="1"/>
          <p:nvPr/>
        </p:nvSpPr>
        <p:spPr>
          <a:xfrm>
            <a:off x="4917931" y="845403"/>
            <a:ext cx="8685594" cy="830997"/>
          </a:xfrm>
          <a:prstGeom prst="rect">
            <a:avLst/>
          </a:prstGeom>
          <a:noFill/>
          <a:ln w="381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003162"/>
                </a:solidFill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1-Click User Experience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5E17C5-4BF0-871B-F454-887D4082458F}"/>
              </a:ext>
            </a:extLst>
          </p:cNvPr>
          <p:cNvCxnSpPr>
            <a:cxnSpLocks/>
          </p:cNvCxnSpPr>
          <p:nvPr/>
        </p:nvCxnSpPr>
        <p:spPr>
          <a:xfrm>
            <a:off x="10288320" y="4017671"/>
            <a:ext cx="1974786" cy="0"/>
          </a:xfrm>
          <a:prstGeom prst="straightConnector1">
            <a:avLst/>
          </a:prstGeom>
          <a:ln w="57150">
            <a:solidFill>
              <a:srgbClr val="1BAC9B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631492C-775E-E324-8F3B-16E976B33955}"/>
              </a:ext>
            </a:extLst>
          </p:cNvPr>
          <p:cNvGrpSpPr/>
          <p:nvPr/>
        </p:nvGrpSpPr>
        <p:grpSpPr>
          <a:xfrm>
            <a:off x="6980337" y="3033176"/>
            <a:ext cx="3877833" cy="5346547"/>
            <a:chOff x="3968272" y="1958621"/>
            <a:chExt cx="3004143" cy="43362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E4FA2F-B64D-C425-2C71-82625C34883C}"/>
                </a:ext>
              </a:extLst>
            </p:cNvPr>
            <p:cNvGrpSpPr/>
            <p:nvPr/>
          </p:nvGrpSpPr>
          <p:grpSpPr>
            <a:xfrm>
              <a:off x="3968272" y="2486819"/>
              <a:ext cx="3004143" cy="3363190"/>
              <a:chOff x="4767575" y="1962112"/>
              <a:chExt cx="2637572" cy="300685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6E194F6-B080-87E9-2278-B7247CEEB312}"/>
                  </a:ext>
                </a:extLst>
              </p:cNvPr>
              <p:cNvGrpSpPr/>
              <p:nvPr/>
            </p:nvGrpSpPr>
            <p:grpSpPr>
              <a:xfrm>
                <a:off x="4767575" y="1962112"/>
                <a:ext cx="2637572" cy="3006852"/>
                <a:chOff x="4767575" y="1962112"/>
                <a:chExt cx="2637572" cy="300685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D97B7F1-0E14-DF01-7C1D-833D3D0DF975}"/>
                    </a:ext>
                  </a:extLst>
                </p:cNvPr>
                <p:cNvSpPr/>
                <p:nvPr/>
              </p:nvSpPr>
              <p:spPr>
                <a:xfrm>
                  <a:off x="4920623" y="1962112"/>
                  <a:ext cx="2328316" cy="29718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ppins" pitchFamily="2" charset="77"/>
                    <a:cs typeface="Poppins" pitchFamily="2" charset="7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162CE70-DA2C-1EBC-1BCA-542A4C403835}"/>
                    </a:ext>
                  </a:extLst>
                </p:cNvPr>
                <p:cNvSpPr txBox="1"/>
                <p:nvPr/>
              </p:nvSpPr>
              <p:spPr>
                <a:xfrm>
                  <a:off x="4767575" y="4401440"/>
                  <a:ext cx="2619429" cy="330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Poppins" pitchFamily="2" charset="77"/>
                      <a:cs typeface="Poppins" pitchFamily="2" charset="77"/>
                    </a:rPr>
                    <a:t>Same UX for Everything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7ED142B-0448-F10A-34BC-23F416AA362C}"/>
                    </a:ext>
                  </a:extLst>
                </p:cNvPr>
                <p:cNvSpPr txBox="1"/>
                <p:nvPr/>
              </p:nvSpPr>
              <p:spPr>
                <a:xfrm>
                  <a:off x="4785718" y="4638764"/>
                  <a:ext cx="2619429" cy="33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Poppins" pitchFamily="2" charset="77"/>
                      <a:cs typeface="Poppins" pitchFamily="2" charset="77"/>
                    </a:rPr>
                    <a:t>Same Auth Engine</a:t>
                  </a:r>
                </a:p>
              </p:txBody>
            </p:sp>
            <p:pic>
              <p:nvPicPr>
                <p:cNvPr id="17" name="Picture 16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89092EAE-BBEA-5908-A475-4EF040E69D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3165" y="3462129"/>
                  <a:ext cx="1263225" cy="894784"/>
                </a:xfrm>
                <a:prstGeom prst="rect">
                  <a:avLst/>
                </a:prstGeom>
                <a:noFill/>
                <a:ln>
                  <a:solidFill>
                    <a:srgbClr val="283C7C"/>
                  </a:solidFill>
                </a:ln>
              </p:spPr>
            </p:pic>
          </p:grpSp>
          <p:pic>
            <p:nvPicPr>
              <p:cNvPr id="14" name="Picture 13" descr="A white rectangular sign with blue text&#10;&#10;Description automatically generated">
                <a:extLst>
                  <a:ext uri="{FF2B5EF4-FFF2-40B4-BE49-F238E27FC236}">
                    <a16:creationId xmlns:a16="http://schemas.microsoft.com/office/drawing/2014/main" id="{F75EBEA8-01B0-4B16-4FB1-AFE205F36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8632" y="2040261"/>
                <a:ext cx="2133599" cy="1322253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7BD6D-FFA6-482F-F38D-BF4711E5F576}"/>
                </a:ext>
              </a:extLst>
            </p:cNvPr>
            <p:cNvSpPr txBox="1"/>
            <p:nvPr/>
          </p:nvSpPr>
          <p:spPr>
            <a:xfrm>
              <a:off x="4142592" y="5833245"/>
              <a:ext cx="2646544" cy="461665"/>
            </a:xfrm>
            <a:prstGeom prst="rect">
              <a:avLst/>
            </a:prstGeom>
            <a:solidFill>
              <a:srgbClr val="1BAC9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One Mobile App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0F31C-0EBC-DBD3-1D7D-A770CF453E98}"/>
                </a:ext>
              </a:extLst>
            </p:cNvPr>
            <p:cNvSpPr txBox="1"/>
            <p:nvPr/>
          </p:nvSpPr>
          <p:spPr>
            <a:xfrm>
              <a:off x="4413866" y="2067074"/>
              <a:ext cx="2198997" cy="374431"/>
            </a:xfrm>
            <a:prstGeom prst="rect">
              <a:avLst/>
            </a:prstGeom>
            <a:solidFill>
              <a:srgbClr val="1BAC9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On-Demand ID™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424B98-0013-478E-4722-4B72AB64E285}"/>
                </a:ext>
              </a:extLst>
            </p:cNvPr>
            <p:cNvSpPr/>
            <p:nvPr/>
          </p:nvSpPr>
          <p:spPr>
            <a:xfrm>
              <a:off x="4142592" y="1958621"/>
              <a:ext cx="2646544" cy="431624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1EDA56-1D3A-FC31-E633-3ED51F78CEE0}"/>
              </a:ext>
            </a:extLst>
          </p:cNvPr>
          <p:cNvGrpSpPr/>
          <p:nvPr/>
        </p:nvGrpSpPr>
        <p:grpSpPr>
          <a:xfrm>
            <a:off x="2661354" y="3529332"/>
            <a:ext cx="2457304" cy="2936194"/>
            <a:chOff x="866951" y="2829225"/>
            <a:chExt cx="2474580" cy="293619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70E53E-64B3-4524-FE66-B5BBDFF9D0D6}"/>
                </a:ext>
              </a:extLst>
            </p:cNvPr>
            <p:cNvSpPr txBox="1"/>
            <p:nvPr/>
          </p:nvSpPr>
          <p:spPr>
            <a:xfrm>
              <a:off x="883540" y="2829225"/>
              <a:ext cx="2399945" cy="14465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ANY </a:t>
              </a: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IDENTITY</a:t>
              </a:r>
              <a:r>
                <a:rPr lang="en-US" sz="2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REQUEST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86D0BB-BBC7-D3C7-977F-5E33D2650525}"/>
                </a:ext>
              </a:extLst>
            </p:cNvPr>
            <p:cNvSpPr txBox="1"/>
            <p:nvPr/>
          </p:nvSpPr>
          <p:spPr>
            <a:xfrm>
              <a:off x="866951" y="4565090"/>
              <a:ext cx="2474580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Driven by Registered </a:t>
              </a:r>
            </a:p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Mobile #</a:t>
              </a:r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FE1E878-2B04-2ED0-F3F1-007BBA1A9559}"/>
              </a:ext>
            </a:extLst>
          </p:cNvPr>
          <p:cNvSpPr/>
          <p:nvPr/>
        </p:nvSpPr>
        <p:spPr>
          <a:xfrm>
            <a:off x="5151413" y="4506113"/>
            <a:ext cx="1817358" cy="47706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53348-1946-471B-CD7A-259C41A6A62F}"/>
              </a:ext>
            </a:extLst>
          </p:cNvPr>
          <p:cNvSpPr txBox="1"/>
          <p:nvPr/>
        </p:nvSpPr>
        <p:spPr>
          <a:xfrm>
            <a:off x="3728706" y="7161185"/>
            <a:ext cx="967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BE9D"/>
                </a:solidFill>
                <a:latin typeface="Poppins" pitchFamily="2" charset="77"/>
                <a:cs typeface="Poppins" pitchFamily="2" charset="77"/>
              </a:rPr>
              <a:t>✓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CD27F4-9BAF-C1D6-A202-84A83280607D}"/>
              </a:ext>
            </a:extLst>
          </p:cNvPr>
          <p:cNvSpPr/>
          <p:nvPr/>
        </p:nvSpPr>
        <p:spPr>
          <a:xfrm>
            <a:off x="3702032" y="7145902"/>
            <a:ext cx="737135" cy="917604"/>
          </a:xfrm>
          <a:prstGeom prst="rect">
            <a:avLst/>
          </a:prstGeom>
          <a:noFill/>
          <a:ln>
            <a:solidFill>
              <a:srgbClr val="26B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068A0E-5D43-247B-CD5E-CFDF1A8990C7}"/>
              </a:ext>
            </a:extLst>
          </p:cNvPr>
          <p:cNvCxnSpPr>
            <a:cxnSpLocks/>
          </p:cNvCxnSpPr>
          <p:nvPr/>
        </p:nvCxnSpPr>
        <p:spPr>
          <a:xfrm flipH="1">
            <a:off x="4671851" y="5202475"/>
            <a:ext cx="2833031" cy="2234725"/>
          </a:xfrm>
          <a:prstGeom prst="straightConnector1">
            <a:avLst/>
          </a:prstGeom>
          <a:ln w="57150">
            <a:solidFill>
              <a:srgbClr val="26BE9D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06C778-6374-D136-72DF-D7DB4752CD73}"/>
              </a:ext>
            </a:extLst>
          </p:cNvPr>
          <p:cNvGrpSpPr/>
          <p:nvPr/>
        </p:nvGrpSpPr>
        <p:grpSpPr>
          <a:xfrm>
            <a:off x="12477842" y="2506363"/>
            <a:ext cx="3696969" cy="2615529"/>
            <a:chOff x="8148225" y="1128115"/>
            <a:chExt cx="3696969" cy="2615529"/>
          </a:xfrm>
        </p:grpSpPr>
        <p:pic>
          <p:nvPicPr>
            <p:cNvPr id="29" name="Picture 28" descr="A person in purple blouse holding a computer&#10;&#10;Description automatically generated">
              <a:extLst>
                <a:ext uri="{FF2B5EF4-FFF2-40B4-BE49-F238E27FC236}">
                  <a16:creationId xmlns:a16="http://schemas.microsoft.com/office/drawing/2014/main" id="{77C54525-8F8A-940F-B221-ACD23ED0A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3400" y="2101214"/>
              <a:ext cx="1350233" cy="83944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37E733-167F-E8D3-3604-49A3C4151719}"/>
                </a:ext>
              </a:extLst>
            </p:cNvPr>
            <p:cNvSpPr txBox="1"/>
            <p:nvPr/>
          </p:nvSpPr>
          <p:spPr>
            <a:xfrm>
              <a:off x="8549082" y="1252257"/>
              <a:ext cx="28185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3-5+ Factor Authentication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371FE7-87DE-82D0-3428-5B651ACCDDA3}"/>
                </a:ext>
              </a:extLst>
            </p:cNvPr>
            <p:cNvSpPr txBox="1"/>
            <p:nvPr/>
          </p:nvSpPr>
          <p:spPr>
            <a:xfrm>
              <a:off x="8305001" y="2971453"/>
              <a:ext cx="3540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Stops Stolen Credentials</a:t>
              </a:r>
            </a:p>
            <a:p>
              <a:r>
                <a:rPr lang="en-US" b="1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3FA = Our 2FA + Biometrics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74E84B-ED60-1BEC-B431-631EE195A33C}"/>
                </a:ext>
              </a:extLst>
            </p:cNvPr>
            <p:cNvSpPr/>
            <p:nvPr/>
          </p:nvSpPr>
          <p:spPr>
            <a:xfrm>
              <a:off x="8148225" y="1128115"/>
              <a:ext cx="3540192" cy="2615529"/>
            </a:xfrm>
            <a:prstGeom prst="rect">
              <a:avLst/>
            </a:prstGeom>
            <a:noFill/>
            <a:ln>
              <a:solidFill>
                <a:srgbClr val="1BAC9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9A8377-EF34-58F4-205E-1A00FFAF2738}"/>
              </a:ext>
            </a:extLst>
          </p:cNvPr>
          <p:cNvGrpSpPr/>
          <p:nvPr/>
        </p:nvGrpSpPr>
        <p:grpSpPr>
          <a:xfrm>
            <a:off x="12553746" y="5604384"/>
            <a:ext cx="4129512" cy="2365300"/>
            <a:chOff x="8613913" y="3842447"/>
            <a:chExt cx="4129512" cy="2365300"/>
          </a:xfrm>
        </p:grpSpPr>
        <p:pic>
          <p:nvPicPr>
            <p:cNvPr id="34" name="Picture 33" descr="A person holding a phone&#10;&#10;Description automatically generated">
              <a:extLst>
                <a:ext uri="{FF2B5EF4-FFF2-40B4-BE49-F238E27FC236}">
                  <a16:creationId xmlns:a16="http://schemas.microsoft.com/office/drawing/2014/main" id="{74014F4B-167B-712F-5446-BF9A0C8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7341" y="4479548"/>
              <a:ext cx="825372" cy="9197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8FFA80-E6FC-465C-4AF2-21AF5C6245BB}"/>
                </a:ext>
              </a:extLst>
            </p:cNvPr>
            <p:cNvSpPr txBox="1"/>
            <p:nvPr/>
          </p:nvSpPr>
          <p:spPr>
            <a:xfrm>
              <a:off x="8824472" y="3986698"/>
              <a:ext cx="3918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Real-Time Identity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09B3B1-1FED-4DB5-B63B-465066A4E279}"/>
                </a:ext>
              </a:extLst>
            </p:cNvPr>
            <p:cNvSpPr txBox="1"/>
            <p:nvPr/>
          </p:nvSpPr>
          <p:spPr>
            <a:xfrm>
              <a:off x="8754699" y="5480332"/>
              <a:ext cx="3350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Stops Social Engineering and AI Deepfakes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77C20E-3E9A-99E8-B99B-8B203E619273}"/>
                </a:ext>
              </a:extLst>
            </p:cNvPr>
            <p:cNvSpPr/>
            <p:nvPr/>
          </p:nvSpPr>
          <p:spPr>
            <a:xfrm>
              <a:off x="8613913" y="3842447"/>
              <a:ext cx="3540192" cy="2365300"/>
            </a:xfrm>
            <a:prstGeom prst="rect">
              <a:avLst/>
            </a:prstGeom>
            <a:noFill/>
            <a:ln>
              <a:solidFill>
                <a:srgbClr val="1BAC9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570A53-3472-1C3E-832F-5FD431306178}"/>
              </a:ext>
            </a:extLst>
          </p:cNvPr>
          <p:cNvCxnSpPr>
            <a:cxnSpLocks/>
          </p:cNvCxnSpPr>
          <p:nvPr/>
        </p:nvCxnSpPr>
        <p:spPr>
          <a:xfrm>
            <a:off x="10080100" y="6431530"/>
            <a:ext cx="2237064" cy="0"/>
          </a:xfrm>
          <a:prstGeom prst="straightConnector1">
            <a:avLst/>
          </a:prstGeom>
          <a:ln w="57150">
            <a:solidFill>
              <a:srgbClr val="1BAC9B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0C0E629-DC3A-5DF2-13A8-FD08A459E397}"/>
              </a:ext>
            </a:extLst>
          </p:cNvPr>
          <p:cNvSpPr txBox="1"/>
          <p:nvPr/>
        </p:nvSpPr>
        <p:spPr>
          <a:xfrm>
            <a:off x="10711195" y="4859087"/>
            <a:ext cx="190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Push Notifications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6CD60B-92D1-537C-E2C6-4C99ED8DAB45}"/>
              </a:ext>
            </a:extLst>
          </p:cNvPr>
          <p:cNvSpPr txBox="1"/>
          <p:nvPr/>
        </p:nvSpPr>
        <p:spPr>
          <a:xfrm>
            <a:off x="10751744" y="6618877"/>
            <a:ext cx="163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1-Click Response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AE285C-46D2-B5F4-FF32-A6E092D7614C}"/>
              </a:ext>
            </a:extLst>
          </p:cNvPr>
          <p:cNvSpPr txBox="1"/>
          <p:nvPr/>
        </p:nvSpPr>
        <p:spPr>
          <a:xfrm>
            <a:off x="12667694" y="8084028"/>
            <a:ext cx="341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iVALT</a:t>
            </a:r>
            <a:r>
              <a:rPr lang="en-US" sz="2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 is the Only Reliable Mobile User Identity Solution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B03499-610D-EE96-F3F3-1DEB48406F35}"/>
              </a:ext>
            </a:extLst>
          </p:cNvPr>
          <p:cNvSpPr/>
          <p:nvPr/>
        </p:nvSpPr>
        <p:spPr>
          <a:xfrm>
            <a:off x="2516068" y="3464738"/>
            <a:ext cx="2636966" cy="30378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ABEEEC-50EC-0C17-CF08-458F7246F7A8}"/>
              </a:ext>
            </a:extLst>
          </p:cNvPr>
          <p:cNvSpPr txBox="1"/>
          <p:nvPr/>
        </p:nvSpPr>
        <p:spPr>
          <a:xfrm>
            <a:off x="2398129" y="8176848"/>
            <a:ext cx="298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9CFB0"/>
                </a:solidFill>
                <a:latin typeface="Poppins" pitchFamily="2" charset="77"/>
                <a:cs typeface="Poppins" pitchFamily="2" charset="77"/>
              </a:rPr>
              <a:t>Any Application or Use Case</a:t>
            </a:r>
          </a:p>
        </p:txBody>
      </p:sp>
    </p:spTree>
    <p:extLst>
      <p:ext uri="{BB962C8B-B14F-4D97-AF65-F5344CB8AC3E}">
        <p14:creationId xmlns:p14="http://schemas.microsoft.com/office/powerpoint/2010/main" val="130203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39" grpId="0"/>
      <p:bldP spid="40" grpId="0"/>
      <p:bldP spid="41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210F-7B31-FE43-9DB2-95814C7F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6FC821E-AA26-E09F-F955-4E48AB140509}"/>
              </a:ext>
            </a:extLst>
          </p:cNvPr>
          <p:cNvSpPr/>
          <p:nvPr/>
        </p:nvSpPr>
        <p:spPr>
          <a:xfrm>
            <a:off x="3048000" y="2566115"/>
            <a:ext cx="12420600" cy="6539785"/>
          </a:xfrm>
          <a:prstGeom prst="rect">
            <a:avLst/>
          </a:prstGeom>
          <a:noFill/>
          <a:ln w="57150">
            <a:solidFill>
              <a:srgbClr val="39CFB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92A2E1-41AE-E91B-6D90-57C57C47349E}"/>
              </a:ext>
            </a:extLst>
          </p:cNvPr>
          <p:cNvSpPr txBox="1"/>
          <p:nvPr/>
        </p:nvSpPr>
        <p:spPr>
          <a:xfrm>
            <a:off x="4044873" y="4102830"/>
            <a:ext cx="2715470" cy="1661993"/>
          </a:xfrm>
          <a:prstGeom prst="rect">
            <a:avLst/>
          </a:prstGeom>
          <a:solidFill>
            <a:srgbClr val="2F549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3FA Authentication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2FA with Biometrics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Move to 1-Click Biometrics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B6A1A-9940-46C3-97ED-52A7BDFAF83E}"/>
              </a:ext>
            </a:extLst>
          </p:cNvPr>
          <p:cNvSpPr txBox="1"/>
          <p:nvPr/>
        </p:nvSpPr>
        <p:spPr>
          <a:xfrm>
            <a:off x="3006742" y="7935601"/>
            <a:ext cx="3485768" cy="1200329"/>
          </a:xfrm>
          <a:prstGeom prst="rect">
            <a:avLst/>
          </a:prstGeom>
          <a:solidFill>
            <a:srgbClr val="26BE9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User Set Geofencing and Approved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Time Windows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ABCC2-8EE7-2D5C-7DD1-03DDB6F44065}"/>
              </a:ext>
            </a:extLst>
          </p:cNvPr>
          <p:cNvSpPr txBox="1"/>
          <p:nvPr/>
        </p:nvSpPr>
        <p:spPr>
          <a:xfrm>
            <a:off x="3931545" y="6133064"/>
            <a:ext cx="3031539" cy="1107996"/>
          </a:xfrm>
          <a:prstGeom prst="rect">
            <a:avLst/>
          </a:prstGeom>
          <a:solidFill>
            <a:srgbClr val="2F549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FIDO2 “</a:t>
            </a:r>
            <a:r>
              <a:rPr lang="en-US" sz="2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Passwordless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”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1-Click Passkey Release</a:t>
            </a:r>
          </a:p>
        </p:txBody>
      </p:sp>
      <p:pic>
        <p:nvPicPr>
          <p:cNvPr id="46" name="Picture 4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437A68B-FA72-738A-F659-97D68D25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043" y="3498391"/>
            <a:ext cx="2089957" cy="5089458"/>
          </a:xfrm>
          <a:prstGeom prst="rect">
            <a:avLst/>
          </a:prstGeom>
          <a:solidFill>
            <a:srgbClr val="283C7C"/>
          </a:solidFill>
          <a:ln w="38100">
            <a:solidFill>
              <a:schemeClr val="bg1"/>
            </a:solidFill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EEF27E2-FCD5-A1A1-912C-A4A0406EF812}"/>
              </a:ext>
            </a:extLst>
          </p:cNvPr>
          <p:cNvGrpSpPr/>
          <p:nvPr/>
        </p:nvGrpSpPr>
        <p:grpSpPr>
          <a:xfrm>
            <a:off x="12188442" y="5160762"/>
            <a:ext cx="2893583" cy="1624133"/>
            <a:chOff x="9820628" y="265104"/>
            <a:chExt cx="2893583" cy="162413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A9A232F-CD32-F8CD-638D-BED0F11DF6B8}"/>
                </a:ext>
              </a:extLst>
            </p:cNvPr>
            <p:cNvSpPr/>
            <p:nvPr/>
          </p:nvSpPr>
          <p:spPr>
            <a:xfrm>
              <a:off x="9820628" y="265104"/>
              <a:ext cx="2893583" cy="1624133"/>
            </a:xfrm>
            <a:prstGeom prst="rect">
              <a:avLst/>
            </a:prstGeom>
            <a:solidFill>
              <a:srgbClr val="2F549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283C7C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600109-6AA6-D51A-4A53-B911F7545F8F}"/>
                </a:ext>
              </a:extLst>
            </p:cNvPr>
            <p:cNvSpPr txBox="1"/>
            <p:nvPr/>
          </p:nvSpPr>
          <p:spPr>
            <a:xfrm>
              <a:off x="10057305" y="324494"/>
              <a:ext cx="2508904" cy="15081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Any Application or Use Case</a:t>
              </a:r>
            </a:p>
            <a:p>
              <a:pPr algn="ctr"/>
              <a:r>
                <a:rPr lang="en-US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Software Redirect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7F0E182-36AA-4610-1A44-F2BA175D43DF}"/>
              </a:ext>
            </a:extLst>
          </p:cNvPr>
          <p:cNvSpPr txBox="1"/>
          <p:nvPr/>
        </p:nvSpPr>
        <p:spPr>
          <a:xfrm>
            <a:off x="12040087" y="7484173"/>
            <a:ext cx="2704747" cy="1015663"/>
          </a:xfrm>
          <a:prstGeom prst="rect">
            <a:avLst/>
          </a:prstGeom>
          <a:solidFill>
            <a:srgbClr val="2F5496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ID Proofing 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Digital Driver’s Licenses, Govt Docs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B9D34F0-07AD-4F54-06F7-4D7C083C36D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760343" y="4933827"/>
            <a:ext cx="2188976" cy="527131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3D169C-69A3-2B4A-7042-3491ED67C6F2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492510" y="7575890"/>
            <a:ext cx="2241855" cy="880343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A6849C-B9F4-2357-5767-256F13F0EDBB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10345531" y="3909450"/>
            <a:ext cx="1717347" cy="193380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55F0CD-C528-C780-A2B7-7387A46C69E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63084" y="6294748"/>
            <a:ext cx="2053453" cy="392314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D36051-20E6-52C5-FB2B-47E2AEEDDD15}"/>
              </a:ext>
            </a:extLst>
          </p:cNvPr>
          <p:cNvCxnSpPr>
            <a:cxnSpLocks/>
          </p:cNvCxnSpPr>
          <p:nvPr/>
        </p:nvCxnSpPr>
        <p:spPr>
          <a:xfrm>
            <a:off x="9994623" y="4617339"/>
            <a:ext cx="2193819" cy="748530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94CFCA-95FA-2BC5-10A0-F7FBF9AC2090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0393858" y="7992005"/>
            <a:ext cx="1646229" cy="151125"/>
          </a:xfrm>
          <a:prstGeom prst="line">
            <a:avLst/>
          </a:prstGeom>
          <a:ln w="38100">
            <a:solidFill>
              <a:srgbClr val="26BE9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61C230-4BFB-C2B5-98F5-16084AF02FD0}"/>
              </a:ext>
            </a:extLst>
          </p:cNvPr>
          <p:cNvGrpSpPr/>
          <p:nvPr/>
        </p:nvGrpSpPr>
        <p:grpSpPr>
          <a:xfrm>
            <a:off x="12058097" y="3225772"/>
            <a:ext cx="2898364" cy="1367356"/>
            <a:chOff x="7858095" y="2653924"/>
            <a:chExt cx="2898364" cy="136735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8DD2D0C-FAD4-6A59-8F23-AF967C127F59}"/>
                </a:ext>
              </a:extLst>
            </p:cNvPr>
            <p:cNvSpPr/>
            <p:nvPr/>
          </p:nvSpPr>
          <p:spPr>
            <a:xfrm>
              <a:off x="7862876" y="2653924"/>
              <a:ext cx="2893583" cy="1367356"/>
            </a:xfrm>
            <a:prstGeom prst="rect">
              <a:avLst/>
            </a:prstGeom>
            <a:solidFill>
              <a:srgbClr val="2F549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00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79989C-1D04-0623-22C7-4B0733F13EC3}"/>
                </a:ext>
              </a:extLst>
            </p:cNvPr>
            <p:cNvSpPr txBox="1"/>
            <p:nvPr/>
          </p:nvSpPr>
          <p:spPr>
            <a:xfrm>
              <a:off x="7858095" y="2851177"/>
              <a:ext cx="289358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Enterprise IAM</a:t>
              </a:r>
            </a:p>
            <a:p>
              <a:pPr algn="ctr"/>
              <a:r>
                <a:rPr lang="en-US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OAUTH/OpenID for </a:t>
              </a:r>
            </a:p>
            <a:p>
              <a:pPr algn="ctr"/>
              <a:r>
                <a:rPr lang="en-US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MFA and CIBA**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7299360-FF5F-69C4-AACC-F162164355ED}"/>
              </a:ext>
            </a:extLst>
          </p:cNvPr>
          <p:cNvSpPr txBox="1"/>
          <p:nvPr/>
        </p:nvSpPr>
        <p:spPr>
          <a:xfrm>
            <a:off x="8346302" y="2835414"/>
            <a:ext cx="2512198" cy="707886"/>
          </a:xfrm>
          <a:prstGeom prst="rect">
            <a:avLst/>
          </a:prstGeom>
          <a:solidFill>
            <a:srgbClr val="26C0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Features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(2025 Roadmap*)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D9D3A9-E733-84F5-54AD-8579CAB29437}"/>
              </a:ext>
            </a:extLst>
          </p:cNvPr>
          <p:cNvSpPr txBox="1"/>
          <p:nvPr/>
        </p:nvSpPr>
        <p:spPr>
          <a:xfrm>
            <a:off x="9994623" y="6099538"/>
            <a:ext cx="22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51F604-60FF-F692-7A79-D197061E7509}"/>
              </a:ext>
            </a:extLst>
          </p:cNvPr>
          <p:cNvSpPr txBox="1"/>
          <p:nvPr/>
        </p:nvSpPr>
        <p:spPr>
          <a:xfrm>
            <a:off x="10059768" y="7078715"/>
            <a:ext cx="22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*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A989A1B2-E6CD-51E0-A342-CD1B738EB79A}"/>
              </a:ext>
            </a:extLst>
          </p:cNvPr>
          <p:cNvSpPr txBox="1"/>
          <p:nvPr/>
        </p:nvSpPr>
        <p:spPr>
          <a:xfrm>
            <a:off x="4085996" y="808209"/>
            <a:ext cx="11155819" cy="830997"/>
          </a:xfrm>
          <a:prstGeom prst="rect">
            <a:avLst/>
          </a:prstGeom>
          <a:noFill/>
          <a:ln w="28575">
            <a:noFill/>
            <a:prstDash val="sysDash"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003162"/>
                </a:solidFill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One Identity, One Authenticator</a:t>
            </a:r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id="{955FBBD0-6ECD-3993-FB7B-0287AB3DBAD9}"/>
              </a:ext>
            </a:extLst>
          </p:cNvPr>
          <p:cNvSpPr txBox="1"/>
          <p:nvPr/>
        </p:nvSpPr>
        <p:spPr>
          <a:xfrm>
            <a:off x="5315409" y="1478896"/>
            <a:ext cx="8696992" cy="584775"/>
          </a:xfrm>
          <a:prstGeom prst="rect">
            <a:avLst/>
          </a:prstGeom>
          <a:noFill/>
          <a:ln w="28575">
            <a:noFill/>
            <a:prstDash val="sysDash"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003162"/>
                </a:solidFill>
              </a:defRPr>
            </a:lvl1pPr>
          </a:lstStyle>
          <a:p>
            <a:pPr algn="ctr"/>
            <a:r>
              <a:rPr lang="en-US" sz="3200" i="1" dirty="0">
                <a:solidFill>
                  <a:srgbClr val="26BE9D"/>
                </a:solidFill>
                <a:latin typeface="Poppins" pitchFamily="2" charset="77"/>
                <a:cs typeface="Poppins" pitchFamily="2" charset="77"/>
              </a:rPr>
              <a:t>Authenticate Anywhere®</a:t>
            </a:r>
          </a:p>
        </p:txBody>
      </p:sp>
      <p:sp>
        <p:nvSpPr>
          <p:cNvPr id="88" name="Google Shape;89;p18">
            <a:extLst>
              <a:ext uri="{FF2B5EF4-FFF2-40B4-BE49-F238E27FC236}">
                <a16:creationId xmlns:a16="http://schemas.microsoft.com/office/drawing/2014/main" id="{95EFC785-01F3-097C-B50D-7E292F743A89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DC67BF9-D258-E1E5-A1BD-C7B81776567E}"/>
              </a:ext>
            </a:extLst>
          </p:cNvPr>
          <p:cNvSpPr txBox="1"/>
          <p:nvPr/>
        </p:nvSpPr>
        <p:spPr>
          <a:xfrm>
            <a:off x="10134600" y="7801985"/>
            <a:ext cx="22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*</a:t>
            </a:r>
          </a:p>
        </p:txBody>
      </p:sp>
      <p:sp>
        <p:nvSpPr>
          <p:cNvPr id="94" name="Freeform 93" descr="iVALTransitionLogo.png">
            <a:extLst>
              <a:ext uri="{FF2B5EF4-FFF2-40B4-BE49-F238E27FC236}">
                <a16:creationId xmlns:a16="http://schemas.microsoft.com/office/drawing/2014/main" id="{BCBA3A6E-2483-E52A-FF33-09A8DF88F672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918090D-0896-27D5-3BB9-B68ADCB7AD39}"/>
              </a:ext>
            </a:extLst>
          </p:cNvPr>
          <p:cNvGrpSpPr/>
          <p:nvPr/>
        </p:nvGrpSpPr>
        <p:grpSpPr>
          <a:xfrm>
            <a:off x="3429000" y="2834424"/>
            <a:ext cx="3847115" cy="923330"/>
            <a:chOff x="3429000" y="2834424"/>
            <a:chExt cx="3847115" cy="9233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81CEE1-E4F4-6686-BB6F-20D98F6261E7}"/>
                </a:ext>
              </a:extLst>
            </p:cNvPr>
            <p:cNvSpPr txBox="1"/>
            <p:nvPr/>
          </p:nvSpPr>
          <p:spPr>
            <a:xfrm>
              <a:off x="3429000" y="2834424"/>
              <a:ext cx="2819400" cy="923330"/>
            </a:xfrm>
            <a:prstGeom prst="rect">
              <a:avLst/>
            </a:prstGeom>
            <a:solidFill>
              <a:srgbClr val="2F5496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ctr"/>
              <a:r>
                <a:rPr lang="en-US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</a:p>
            <a:p>
              <a:pPr algn="ctr"/>
              <a:endParaRPr lang="en-US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5" name="Freeform 94" descr="iVALTransitionLogo.png">
              <a:extLst>
                <a:ext uri="{FF2B5EF4-FFF2-40B4-BE49-F238E27FC236}">
                  <a16:creationId xmlns:a16="http://schemas.microsoft.com/office/drawing/2014/main" id="{B9C331C2-F21E-14D4-2ABF-FA66F1224906}"/>
                </a:ext>
              </a:extLst>
            </p:cNvPr>
            <p:cNvSpPr/>
            <p:nvPr/>
          </p:nvSpPr>
          <p:spPr>
            <a:xfrm>
              <a:off x="4114800" y="2960049"/>
              <a:ext cx="1600200" cy="354174"/>
            </a:xfrm>
            <a:custGeom>
              <a:avLst/>
              <a:gdLst/>
              <a:ahLst/>
              <a:cxnLst/>
              <a:rect l="l" t="t" r="r" b="b"/>
              <a:pathLst>
                <a:path w="1934783" h="474739">
                  <a:moveTo>
                    <a:pt x="0" y="0"/>
                  </a:moveTo>
                  <a:lnTo>
                    <a:pt x="1934783" y="0"/>
                  </a:lnTo>
                  <a:lnTo>
                    <a:pt x="1934783" y="474739"/>
                  </a:lnTo>
                  <a:lnTo>
                    <a:pt x="0" y="474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5E6BB71-D309-D706-DD6B-71C8CFCA5379}"/>
                </a:ext>
              </a:extLst>
            </p:cNvPr>
            <p:cNvSpPr txBox="1"/>
            <p:nvPr/>
          </p:nvSpPr>
          <p:spPr>
            <a:xfrm>
              <a:off x="3618513" y="3313725"/>
              <a:ext cx="365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5+ Factors of Identity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9347CF7-E4AF-5223-D83D-CB6439DD85B0}"/>
              </a:ext>
            </a:extLst>
          </p:cNvPr>
          <p:cNvSpPr txBox="1"/>
          <p:nvPr/>
        </p:nvSpPr>
        <p:spPr>
          <a:xfrm>
            <a:off x="10393858" y="9217953"/>
            <a:ext cx="534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CIBA = Client-Initiated Backchannel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92641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 animBg="1"/>
      <p:bldP spid="50" grpId="0" animBg="1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1403-07E3-81D4-441F-C0E968CC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1EAE01EB-F6A6-C736-4B7B-159EB61F974E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9F482BB-54A6-9A2E-FE23-9BE951F93AF4}"/>
              </a:ext>
            </a:extLst>
          </p:cNvPr>
          <p:cNvSpPr txBox="1"/>
          <p:nvPr/>
        </p:nvSpPr>
        <p:spPr>
          <a:xfrm>
            <a:off x="3886200" y="483348"/>
            <a:ext cx="888294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4000" b="1">
                <a:solidFill>
                  <a:srgbClr val="003162"/>
                </a:solidFill>
              </a:defRPr>
            </a:pPr>
            <a:r>
              <a:rPr lang="en-US" sz="4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Competitive Comparisons</a:t>
            </a:r>
          </a:p>
        </p:txBody>
      </p:sp>
      <p:pic>
        <p:nvPicPr>
          <p:cNvPr id="5" name="Picture 4" descr="A table of information&#10;&#10;AI-generated content may be incorrect.">
            <a:extLst>
              <a:ext uri="{FF2B5EF4-FFF2-40B4-BE49-F238E27FC236}">
                <a16:creationId xmlns:a16="http://schemas.microsoft.com/office/drawing/2014/main" id="{64A708BA-CEC1-3DC3-71C7-5B0C8CD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62" y="1801237"/>
            <a:ext cx="10084423" cy="7381266"/>
          </a:xfrm>
          <a:prstGeom prst="rect">
            <a:avLst/>
          </a:prstGeom>
        </p:spPr>
      </p:pic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112F8614-CF6F-F1A1-341E-B1B1218A13C6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38EB5-101D-5403-891B-AC39E84493FA}"/>
              </a:ext>
            </a:extLst>
          </p:cNvPr>
          <p:cNvSpPr txBox="1"/>
          <p:nvPr/>
        </p:nvSpPr>
        <p:spPr>
          <a:xfrm>
            <a:off x="12461155" y="2478689"/>
            <a:ext cx="371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Unassailable Identity Stronger than Zero Trust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9C2E-1035-3EBA-7CAA-D5E95E5ECA91}"/>
              </a:ext>
            </a:extLst>
          </p:cNvPr>
          <p:cNvSpPr txBox="1"/>
          <p:nvPr/>
        </p:nvSpPr>
        <p:spPr>
          <a:xfrm>
            <a:off x="12883402" y="3707532"/>
            <a:ext cx="287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5+ Factors of Identity in 1-Click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D2FF4-6678-F4F8-0F2B-0299E6BC8AAC}"/>
              </a:ext>
            </a:extLst>
          </p:cNvPr>
          <p:cNvSpPr txBox="1"/>
          <p:nvPr/>
        </p:nvSpPr>
        <p:spPr>
          <a:xfrm>
            <a:off x="12883402" y="5313812"/>
            <a:ext cx="287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Simplified 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Enterprise IAM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8FF41-7103-258B-EB7D-AC63CCB7DB6C}"/>
              </a:ext>
            </a:extLst>
          </p:cNvPr>
          <p:cNvSpPr txBox="1"/>
          <p:nvPr/>
        </p:nvSpPr>
        <p:spPr>
          <a:xfrm>
            <a:off x="13124245" y="6121230"/>
            <a:ext cx="238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Easy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FDA01-D43B-9948-F888-2D1F4341F54C}"/>
              </a:ext>
            </a:extLst>
          </p:cNvPr>
          <p:cNvSpPr txBox="1"/>
          <p:nvPr/>
        </p:nvSpPr>
        <p:spPr>
          <a:xfrm>
            <a:off x="13124245" y="6920092"/>
            <a:ext cx="238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User Defined Privacy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ADCB2-2842-A462-1BF3-9EAC91631927}"/>
              </a:ext>
            </a:extLst>
          </p:cNvPr>
          <p:cNvSpPr txBox="1"/>
          <p:nvPr/>
        </p:nvSpPr>
        <p:spPr>
          <a:xfrm>
            <a:off x="12706611" y="7803503"/>
            <a:ext cx="304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Backward Compatible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A2372-21AA-48C4-3618-4D39298158B6}"/>
              </a:ext>
            </a:extLst>
          </p:cNvPr>
          <p:cNvSpPr txBox="1"/>
          <p:nvPr/>
        </p:nvSpPr>
        <p:spPr>
          <a:xfrm>
            <a:off x="13124245" y="8536172"/>
            <a:ext cx="238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Stopping ID Hacking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832E4-C3C8-5F60-8C3B-2C2EE04D5A29}"/>
              </a:ext>
            </a:extLst>
          </p:cNvPr>
          <p:cNvSpPr txBox="1"/>
          <p:nvPr/>
        </p:nvSpPr>
        <p:spPr>
          <a:xfrm>
            <a:off x="12546786" y="1699756"/>
            <a:ext cx="371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iVALT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26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97C2C-6760-BC76-0DC0-1A0250D7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1CFF6574-593C-64EA-A0C6-1FA6E4BC1BDE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E22DEE-B399-7310-1055-6B49ADBC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06" y="2705100"/>
            <a:ext cx="12214087" cy="64008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35078EE1-5B6D-5DA4-45B2-6B62CEAB8178}"/>
              </a:ext>
            </a:extLst>
          </p:cNvPr>
          <p:cNvSpPr txBox="1"/>
          <p:nvPr/>
        </p:nvSpPr>
        <p:spPr>
          <a:xfrm>
            <a:off x="3208506" y="1485900"/>
            <a:ext cx="12214087" cy="58477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003162"/>
                </a:solidFill>
              </a:defRPr>
            </a:lvl1pPr>
          </a:lstStyle>
          <a:p>
            <a:pPr algn="ctr"/>
            <a:r>
              <a:rPr lang="en-US" sz="3200" i="1" dirty="0">
                <a:solidFill>
                  <a:srgbClr val="26BE9D"/>
                </a:solidFill>
                <a:latin typeface="Poppins" pitchFamily="2" charset="77"/>
                <a:cs typeface="Poppins" pitchFamily="2" charset="77"/>
              </a:rPr>
              <a:t>Restricted Access, Proof of Authorship and Authenticity</a:t>
            </a:r>
            <a:endParaRPr lang="en-US" sz="3200" b="1" i="1" dirty="0">
              <a:solidFill>
                <a:srgbClr val="26BE9D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87AEECF0-A7B8-A967-8F8F-07136EEC0061}"/>
              </a:ext>
            </a:extLst>
          </p:cNvPr>
          <p:cNvSpPr txBox="1"/>
          <p:nvPr/>
        </p:nvSpPr>
        <p:spPr>
          <a:xfrm>
            <a:off x="5257800" y="778014"/>
            <a:ext cx="8702230" cy="83099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003162"/>
                </a:solidFill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Document Protection</a:t>
            </a:r>
            <a:endParaRPr lang="en-US" sz="48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5" name="Google Shape;89;p18">
            <a:extLst>
              <a:ext uri="{FF2B5EF4-FFF2-40B4-BE49-F238E27FC236}">
                <a16:creationId xmlns:a16="http://schemas.microsoft.com/office/drawing/2014/main" id="{7D115930-055D-D534-20F0-A48A8B97E0FC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66707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12BF-09EF-D21D-0E9D-EBB711C0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iVALTransitionLogo.png">
            <a:extLst>
              <a:ext uri="{FF2B5EF4-FFF2-40B4-BE49-F238E27FC236}">
                <a16:creationId xmlns:a16="http://schemas.microsoft.com/office/drawing/2014/main" id="{06C59938-8866-4073-77A5-F8630F0A020B}"/>
              </a:ext>
            </a:extLst>
          </p:cNvPr>
          <p:cNvSpPr/>
          <p:nvPr/>
        </p:nvSpPr>
        <p:spPr>
          <a:xfrm>
            <a:off x="457200" y="342900"/>
            <a:ext cx="2743200" cy="685800"/>
          </a:xfrm>
          <a:custGeom>
            <a:avLst/>
            <a:gdLst/>
            <a:ahLst/>
            <a:cxnLst/>
            <a:rect l="l" t="t" r="r" b="b"/>
            <a:pathLst>
              <a:path w="1934783" h="474739">
                <a:moveTo>
                  <a:pt x="0" y="0"/>
                </a:moveTo>
                <a:lnTo>
                  <a:pt x="1934783" y="0"/>
                </a:lnTo>
                <a:lnTo>
                  <a:pt x="1934783" y="474739"/>
                </a:lnTo>
                <a:lnTo>
                  <a:pt x="0" y="47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computer security system&#10;&#10;AI-generated content may be incorrect.">
            <a:extLst>
              <a:ext uri="{FF2B5EF4-FFF2-40B4-BE49-F238E27FC236}">
                <a16:creationId xmlns:a16="http://schemas.microsoft.com/office/drawing/2014/main" id="{2FD9C752-6E1B-0BE5-18AF-9DA1542C5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91" y="2396698"/>
            <a:ext cx="13097730" cy="65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A91BC-58E3-9CC7-2E58-20B600D7E1C0}"/>
              </a:ext>
            </a:extLst>
          </p:cNvPr>
          <p:cNvSpPr txBox="1"/>
          <p:nvPr/>
        </p:nvSpPr>
        <p:spPr>
          <a:xfrm>
            <a:off x="2743200" y="1028700"/>
            <a:ext cx="13395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IOT Devices, Platforms &amp; Networks</a:t>
            </a:r>
            <a:endParaRPr lang="en-US" sz="4800" b="1" i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Google Shape;89;p18">
            <a:extLst>
              <a:ext uri="{FF2B5EF4-FFF2-40B4-BE49-F238E27FC236}">
                <a16:creationId xmlns:a16="http://schemas.microsoft.com/office/drawing/2014/main" id="{C7853F16-AB92-0B72-5441-AF7510702A88}"/>
              </a:ext>
            </a:extLst>
          </p:cNvPr>
          <p:cNvSpPr txBox="1"/>
          <p:nvPr/>
        </p:nvSpPr>
        <p:spPr>
          <a:xfrm>
            <a:off x="7360931" y="9680545"/>
            <a:ext cx="4023335" cy="338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767171"/>
                </a:solidFill>
              </a:defRPr>
            </a:lvl1pPr>
          </a:lstStyle>
          <a:p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 ©202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iVALT</a:t>
            </a:r>
            <a:r>
              <a:rPr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2410302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748</Words>
  <Application>Microsoft Macintosh PowerPoint</Application>
  <PresentationFormat>Custom</PresentationFormat>
  <Paragraphs>182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Poppins Medium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iValt Draft</dc:title>
  <cp:lastModifiedBy>Brian Stout</cp:lastModifiedBy>
  <cp:revision>9</cp:revision>
  <dcterms:created xsi:type="dcterms:W3CDTF">2006-08-16T00:00:00Z</dcterms:created>
  <dcterms:modified xsi:type="dcterms:W3CDTF">2025-03-17T15:18:02Z</dcterms:modified>
  <dc:identifier>DAGg30VzXWE</dc:identifier>
</cp:coreProperties>
</file>